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57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65C-47DB-4CC9-A57E-4C0734B4033A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D55A-563A-4669-B8D1-270E3C38A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65C-47DB-4CC9-A57E-4C0734B4033A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D55A-563A-4669-B8D1-270E3C38A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65C-47DB-4CC9-A57E-4C0734B4033A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D55A-563A-4669-B8D1-270E3C38A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65C-47DB-4CC9-A57E-4C0734B4033A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D55A-563A-4669-B8D1-270E3C38A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65C-47DB-4CC9-A57E-4C0734B4033A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D55A-563A-4669-B8D1-270E3C38A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65C-47DB-4CC9-A57E-4C0734B4033A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D55A-563A-4669-B8D1-270E3C38A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65C-47DB-4CC9-A57E-4C0734B4033A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D55A-563A-4669-B8D1-270E3C38A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65C-47DB-4CC9-A57E-4C0734B4033A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D55A-563A-4669-B8D1-270E3C38A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65C-47DB-4CC9-A57E-4C0734B4033A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D55A-563A-4669-B8D1-270E3C38A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65C-47DB-4CC9-A57E-4C0734B4033A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D55A-563A-4669-B8D1-270E3C38A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465C-47DB-4CC9-A57E-4C0734B4033A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D55A-563A-4669-B8D1-270E3C38A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8465C-47DB-4CC9-A57E-4C0734B4033A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7D55A-563A-4669-B8D1-270E3C38A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3js.org/d3-forc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62000" y="533400"/>
            <a:ext cx="77724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3200" dirty="0">
                <a:latin typeface="Times New Roman" pitchFamily="18" charset="0"/>
                <a:cs typeface="Times New Roman" pitchFamily="18" charset="0"/>
              </a:rPr>
              <a:t>Geometria obrazu</a:t>
            </a:r>
            <a:r>
              <a:rPr lang="pl-PL" altLang="pl-PL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altLang="pl-PL" sz="3600" dirty="0"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2800" dirty="0">
                <a:latin typeface="Times New Roman" pitchFamily="18" charset="0"/>
                <a:cs typeface="Times New Roman" pitchFamily="18" charset="0"/>
              </a:rPr>
              <a:t>Wykład </a:t>
            </a:r>
            <a:r>
              <a:rPr lang="pl-PL" altLang="pl-PL" sz="28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pl-PL" altLang="pl-PL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Wizualizacja grafów</a:t>
            </a: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55650" y="24209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Analiza dużych grafów.</a:t>
            </a: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pl-PL" altLang="pl-PL" sz="2400" dirty="0" err="1" smtClean="0">
                <a:latin typeface="Times New Roman" pitchFamily="18" charset="0"/>
                <a:cs typeface="Times New Roman" pitchFamily="18" charset="0"/>
              </a:rPr>
              <a:t>Preprocessing</a:t>
            </a: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Sposoby wizualizacji.</a:t>
            </a: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Reprezentacja drzew.</a:t>
            </a:r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Metoda macierzowa dla grafów.</a:t>
            </a:r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Inne metody.</a:t>
            </a: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332656"/>
            <a:ext cx="8136904" cy="4536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Metoda macierzowa dla grafów.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Reprezentujemy graf w postaci macierzy sąsiedztwa starając się skoncentrować jak najwięcej krawędzi blisko przekątnej.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11560" y="4221088"/>
            <a:ext cx="6978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[https://www.researchgate.net/publication/221536265_ZAME_Interactive_Large-Scale_Graph_Visualization]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Mirek\Desktop\WIZUALIZACJA\MACIERZE\NNTS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772816"/>
            <a:ext cx="2402079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3"/>
            <a:ext cx="8208912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Aby lepiej wyeksponować połączenia miedzy bardziej oddalonymi wierzchołkami można połączyć metodę macierzową z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node-link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dodając na zewnątrz macierzy łuki miedzy takimi wierzchołkami.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Aby zaoszczędzić pamięć, można ograniczyć macierze tylko do fragmentów przy przekątnej.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95536" y="3645024"/>
            <a:ext cx="8358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[https://www.researchgate.net/publication/221054060_MatLink_Enhanced_Matrix_Visualization_for_Analyzing_Social_Networks]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Mirek\Desktop\WIZUALIZACJA\MACIERZE\matlin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7" y="1556792"/>
            <a:ext cx="1944215" cy="2083087"/>
          </a:xfrm>
          <a:prstGeom prst="rect">
            <a:avLst/>
          </a:prstGeom>
          <a:noFill/>
        </p:spPr>
      </p:pic>
      <p:pic>
        <p:nvPicPr>
          <p:cNvPr id="4099" name="Picture 3" descr="C:\Users\Mirek\Desktop\WIZUALIZACJA\MACIERZE\node-link-ma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437112"/>
            <a:ext cx="2691542" cy="1844205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755576" y="6381328"/>
            <a:ext cx="6963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[https://www.researchgate.net/publication/5878343_NodeTrix_a_Hybrid_Visualization_of_Social_Networks]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172819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Inne metody.</a:t>
            </a:r>
          </a:p>
          <a:p>
            <a:pPr>
              <a:buNone/>
            </a:pPr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Metodę </a:t>
            </a:r>
            <a:r>
              <a:rPr lang="pl-PL" sz="2200" dirty="0" err="1" smtClean="0">
                <a:latin typeface="Times New Roman" pitchFamily="18" charset="0"/>
                <a:cs typeface="Times New Roman" pitchFamily="18" charset="0"/>
              </a:rPr>
              <a:t>node-link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można zastosować w różny sposób.</a:t>
            </a:r>
          </a:p>
          <a:p>
            <a:pPr>
              <a:buNone/>
            </a:pPr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pl-PL" sz="2200" dirty="0" err="1" smtClean="0">
                <a:latin typeface="Times New Roman" pitchFamily="18" charset="0"/>
                <a:cs typeface="Times New Roman" pitchFamily="18" charset="0"/>
              </a:rPr>
              <a:t>Multi-scale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pl-PL" sz="2200" dirty="0" err="1" smtClean="0">
                <a:latin typeface="Times New Roman" pitchFamily="18" charset="0"/>
                <a:cs typeface="Times New Roman" pitchFamily="18" charset="0"/>
              </a:rPr>
              <a:t>edge-bounding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0" y="5589240"/>
            <a:ext cx="9118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[https://www.researchgate.net/publication/6715561_Hierarchical_Edge_Bundles_Visualization_of_Adjacency_Relations_in_Hierarchical_Data]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Mirek\Desktop\WIZUALIZACJA\INNE\edge-bound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276872"/>
            <a:ext cx="3238500" cy="3238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3"/>
            <a:ext cx="8229600" cy="1800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Layered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layouts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Wygląda podobnie jak hierarchizacja drzew, ale dopuszcza cykle, które znajdują się w jednej warstwie.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Mirek\Desktop\WIZUALIZACJA\INNE\dig-col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132856"/>
            <a:ext cx="3516151" cy="1792213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1331640" y="4005064"/>
            <a:ext cx="5812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[https://citeseerx.ist.psu.edu/viewdoc/download?doi=10.1.1.183.451&amp;rep=rep1&amp;type=pdf]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548680"/>
            <a:ext cx="8208912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Force-based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layouts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Traktujemy wierzchołki jako kulki posiadające ładunki elektryczne powodujące ich odpychanie. Z drugiej strony, krawędzie są sprężynkami, które nie pozwalają wierzchołkom na zbyt duże oddalenie.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 pewnym czasie taki układ stabilizuje się tworząc wizualizację grafu. 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Postać wizualizacji w przypadku tych metod zależy od zastosowanych funkcji opisujących przyciąganie i odpychanie wierzchołków grafu.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Eades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tym algorytmie wierzchołki początkowo są rozkładane losowo. Następnie obliczane są siły działające na każdy z wierzchołków, co powoduje ich przemieszczenie.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Siły między wierzchołkami połączonymi symulują działanie sprężyn zgodnie z prawem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Hooke’a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(d)=c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l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og(d/c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gdzie d jest odległością między wierzchołkami.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Siły odpychające zachowują się zgodnie z prawem odwrotnych kwadratów: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(d)=c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/d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>
              <a:buNone/>
            </a:pPr>
            <a:r>
              <a:rPr lang="pl-PL" sz="2000" smtClean="0">
                <a:latin typeface="Times New Roman" pitchFamily="18" charset="0"/>
                <a:cs typeface="Times New Roman" pitchFamily="18" charset="0"/>
              </a:rPr>
              <a:t>gdzie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są odpowiednimi parametrami.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Siła działająca na wierzchołek jest wypadkową tych sił przemnożoną przez odpowiedni współczynnik.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Fruchtermana-Reingolda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tym przypadku mamy: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(d)=d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/k oraz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(d)=-k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/d, gdzie k nie jest parametrem algorytmu, ale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k=C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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area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/|V|)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1/2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gdzie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area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oznacza pole powierzchni, na której rysujemy graf , a C jest pewną stałą.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porównaniu z poprzednią metodą ograniczamy liczbę parametrów, które musimy dobrać.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Ponadto wprowadzono tu pojęcie temperatury, tzn. współczynnika skalującego siły działające na wierzchołki. Początkowo jest on równy 1, a następnie zbiega do zera.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Kamada-Kawaii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tym algorytmie nie analizuje się tu sił odpychających. Gdy wierzchołki są zbyt blisko, to są odpychane przez sprężynę. 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Ponadto długość sprężyny jest obliczana z pomocą odległości grafowej: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=L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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, gdzie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jest odległością grafową a L pewną stałą.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Wtedy siła sprężyny między wierzchołkami i oraz j wynosi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=K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/d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gdzie K jest pewną stałą.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Celem algorytmu jest zminimalizowanie energii układu, która zadana jest wzorem: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gdzie p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są pozycjami wierzchołków na płaszczyźnie.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przeciwieństwie do poprzednich algorytmów, początkowe położenie wierzchołków nie wpływa na otrzymany wynik.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Jednak algorytm ten ma dużą złożoność i ma małe zastosowanie w przypadku bardzo dużych grafów.</a:t>
            </a:r>
          </a:p>
        </p:txBody>
      </p:sp>
      <p:pic>
        <p:nvPicPr>
          <p:cNvPr id="1026" name="Picture 2" descr="C:\Users\Mirek\Desktop\GOBR-22\energi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9442" y="3573016"/>
            <a:ext cx="3263341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Metoda Multi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metodzie tej zmniejszamy liczbę wierzchołków, aby dla nich stworzyć graf początkowy, a następnie sukcesywnie dodajemy coraz więcej wierzchołków, starając się utrzymać układ w równowadze.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Możemy to zrobić np. następująco: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dzielimy zbiór wierzchołków na „galaktyki” – wybieramy niezależny zbiór Słońc, sąsiadujące z nimi planety i księżyce sąsiadujące z planetami,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tworzymy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multi-wierzchołki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odpowiadające galaktykom położone na pozycji Słońc, a krawędziom łączącym galaktyki nadajemy wagi odpowiadające liczbie krawędzi między elementami galaktyk,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powtarzamy tę operację, aż liczba wierzchołków będzie dostatecznie mała,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stosujemy któryś z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algrytmów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force-based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layouts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 celu rozmieszczenia wierzchołków,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odtwarzamy planety i księżyce wokół Słońc poddając je działaniu sił i powtarzamy tę operację aż do otrzymania obrazu całego grafu.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Biblioteka d3-force.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Wiele metod wykorzystujących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force-based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layouts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została zaimplementowana i wchodzi w skład biblioteki d3-force.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https://d3js.org/d3-force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Analiza dużych grafów.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wielu dziedzinach takich jak finanse, biologia, socjologia, transport i wiele innych coraz częściej pojawia się konieczność analizy grafów o wielkich rozmiarach.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Zwykle są to rzadkie grafy o dużej liczbie wierzchołków.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związku z tym pojawia się pytanie – jak można je przedstawić graficznie, aby obrazowały interesujące nas własności ?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 zawsze jest to możliwe, np. w przypadku grafów, które mają zachowywać pewne parametry geograficzne (położenie miejscowości), nie możemy ich dowolnie przekształcać.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 drugiej strony, wielowymiarowe grafy muszą zostać uproszczone, aby móc je przedstawić  w dwóch lub trzech wymiarach.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Metoda prezentacji jednej własności nie musi być dobra dla innej.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Dlatego dużo zależy od jej właściwego wyboru.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Ponadto mają tu też znaczenie subiektywne odczucia obserwatora.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762000"/>
            <a:ext cx="8229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pl-PL" altLang="pl-PL" sz="3200" dirty="0"/>
          </a:p>
          <a:p>
            <a:pPr marL="342900" indent="-342900" eaLnBrk="1" hangingPunct="1">
              <a:spcBef>
                <a:spcPct val="20000"/>
              </a:spcBef>
            </a:pPr>
            <a:endParaRPr lang="pl-PL" altLang="pl-PL" sz="3200" dirty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pl-PL" altLang="pl-PL" sz="3200" dirty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pl-PL" altLang="pl-PL" sz="3200" dirty="0"/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pl-PL" altLang="pl-PL" sz="3200" dirty="0">
                <a:latin typeface="Times New Roman" pitchFamily="18" charset="0"/>
                <a:cs typeface="Times New Roman" pitchFamily="18" charset="0"/>
              </a:rPr>
              <a:t>Dziękuję za uwagę.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Dobra wizualizacja grafu powinna spełniać następujące kryteria :</a:t>
            </a:r>
          </a:p>
          <a:p>
            <a:pPr marL="457200" indent="-457200">
              <a:buAutoNum type="alphaLcParenR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maksymalizować  wykorzystaną przestrzeń,</a:t>
            </a:r>
          </a:p>
          <a:p>
            <a:pPr marL="457200" indent="-457200">
              <a:buAutoNum type="alphaLcParenR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maksymalizować istotne połączenia przy równoczesnej  minimalizacji mniej ważnych,</a:t>
            </a:r>
          </a:p>
          <a:p>
            <a:pPr marL="457200" indent="-457200">
              <a:buAutoNum type="alphaLcParenR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dobrze separować niezwiązane ze sobą obiekty,</a:t>
            </a:r>
          </a:p>
          <a:p>
            <a:pPr marL="457200" indent="-457200">
              <a:buAutoNum type="alphaLcParenR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skalować się ze względu na liczbę wierzchołków i krawędzi,</a:t>
            </a:r>
          </a:p>
          <a:p>
            <a:pPr marL="457200" indent="-457200">
              <a:buAutoNum type="alphaLcParenR"/>
            </a:pPr>
            <a:r>
              <a:rPr lang="pl-PL" sz="2000" smtClean="0">
                <a:latin typeface="Times New Roman" pitchFamily="18" charset="0"/>
                <a:cs typeface="Times New Roman" pitchFamily="18" charset="0"/>
              </a:rPr>
              <a:t>stabilizować obraz podczas dynamicznych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zmian grafu.</a:t>
            </a:r>
          </a:p>
          <a:p>
            <a:pPr marL="457200" indent="-457200">
              <a:buAutoNum type="alphaLcParenR"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Preprocessing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Zanim przystąpimy do wizualizacji grafu możemy spróbować go uprościć.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Może on dotyczyć tylko reorganizacji grafu, tzn. pozycjonowania krawędzi (np. równolegle do osi współrzędnych) lub zaznaczania szczególnie interesujących wierzchołków lub krawędzi.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Możemy też zastosować filtrowanie. Rozróżniamy jego dwa rodzaje: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stochastyczne, gdy losowo wybieramy wierzchołki i krawędzie z oryginalnego grafu,</a:t>
            </a:r>
          </a:p>
          <a:p>
            <a:pPr marL="0" indent="0">
              <a:buFontTx/>
              <a:buChar char="-"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deterministyczne, gdy dokonujemy wyboru z pomocą jakiegoś deterministycznego algorytmu opartego na analizie własności grafu (np. eliminacja długich krawędzi, przy zachowaniu spójności grafu).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Innym rodzajem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preprocessingu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jest skupianie (agregacja), czyli łączenie pojedynczych wierzchołków i krawędzi w grupy (takie scalone wierzchołki możemy zaznaczyć innym kolorem). Kilkukrotne zastosowanie tej metody pozwala na stworzenie hierarchicznej struktury opisującej graf.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3"/>
            <a:ext cx="8229600" cy="5040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Przykład.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059832" y="5805264"/>
            <a:ext cx="2920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[https://hal.inria.fr/hal-00712779/document]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irek\Desktop\WIZUALIZACJA\GRAFY\filtrowani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836712"/>
            <a:ext cx="4993226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Sposoby wizualizacji.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Wyróżniamy kilka podstawowych technik wizualizacji:</a:t>
            </a:r>
          </a:p>
          <a:p>
            <a:pPr marL="0" indent="0">
              <a:buFontTx/>
              <a:buChar char="-"/>
            </a:pP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node-link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– naturalne przedstawienie grafu w postaci zbioru wierzchołków połączonych krawędziami,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macierzową – zapisujemy graf w postaci macierzy sąsiedztwa,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space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filling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(dla drzew) – każde poddrzewo ma przypisany pewien obszar,  który w określony sposób łączy się z obszarem odpowiadającym rodzicowi,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mieszane.</a:t>
            </a:r>
          </a:p>
          <a:p>
            <a:pPr marL="0" indent="0">
              <a:buFontTx/>
              <a:buChar char="-"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Każda z technik może być stosowana w różny sposób tworząc różne obrazy.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332656"/>
            <a:ext cx="3888432" cy="56886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Reprezentacja drzew.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metodzie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node-link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możemy wyróżnić takie (ciekawsze) warianty jak np.: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-radialny,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Char char="-"/>
            </a:pP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Phyllotrees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Char char="-"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Char char="-"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Char char="-"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Char char="-"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Char char="-"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point-based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irek\Desktop\WIZUALIZACJA\DRZEWA\radialn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764704"/>
            <a:ext cx="2232248" cy="1659877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3779912" y="2492896"/>
            <a:ext cx="51346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[https://classes.cs.uoregon.edu/07S/cis607p2pviz/PAPERS/graphviz-survey.pdf]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339752" y="4509120"/>
            <a:ext cx="643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[https://innovis.cpsc.ucalgary.ca/innovis/uploads/Publications/Publications/Neumann_2006_PPP.pdf]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Mirek\Desktop\WIZUALIZACJA\DRZEWA\phyllotre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780928"/>
            <a:ext cx="3600400" cy="1818837"/>
          </a:xfrm>
          <a:prstGeom prst="rect">
            <a:avLst/>
          </a:prstGeom>
          <a:noFill/>
        </p:spPr>
      </p:pic>
      <p:sp>
        <p:nvSpPr>
          <p:cNvPr id="8" name="pole tekstowe 7"/>
          <p:cNvSpPr txBox="1"/>
          <p:nvPr/>
        </p:nvSpPr>
        <p:spPr>
          <a:xfrm>
            <a:off x="966697" y="6581001"/>
            <a:ext cx="8177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[https://www.researchgate.net/publication/221536289_Point-based_tree_representation_A_new_approach_for_large_hierarchies]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Mirek\Desktop\WIZUALIZACJA\DRZEWA\point-base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4797152"/>
            <a:ext cx="1935148" cy="1789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04664"/>
            <a:ext cx="288032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Natomiast przykładami na zastosowanie metody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space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filling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mogą być warianty: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ogradzający,</a:t>
            </a:r>
          </a:p>
          <a:p>
            <a:pPr marL="0" indent="0">
              <a:buFontTx/>
              <a:buChar char="-"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Char char="-"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sąsiadujący,</a:t>
            </a:r>
          </a:p>
          <a:p>
            <a:pPr marL="0" indent="0">
              <a:buFontTx/>
              <a:buChar char="-"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Char char="-"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przecinający.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148064" y="2492896"/>
            <a:ext cx="283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[https://www.win.tue.nl/~vanwijk/ctm.pdf]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irek\Desktop\WIZUALIZACJA\DRZEWA\ogrodzon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04664"/>
            <a:ext cx="2749849" cy="2088231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5148064" y="4365104"/>
            <a:ext cx="2940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[https://bib.dbvis.de/uploadedFiles/iv08.pdf]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Mirek\Desktop\WIZUALIZACJA\DRZEWA\sasiedn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780928"/>
            <a:ext cx="4476750" cy="1552575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2878695" y="6381328"/>
            <a:ext cx="6265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https://homepage.lnu.se/staff/akemsi/courses/lecture/ws05/infovis/papers/vanHamBeamtrees.pdf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Mirek\Desktop\WIZUALIZACJA\DRZEWA\przecinajacy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4653136"/>
            <a:ext cx="2363505" cy="1583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548681"/>
            <a:ext cx="8229600" cy="6480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Wizualizacja mieszana łączy techniki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node-link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space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filling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67544" y="3501008"/>
            <a:ext cx="7815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[https://www.researchgate.net/publication/4187808_Elastic_Hierarchies_Combining_Treemaps_and_Node-Link_Diagrams]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Mirek\Desktop\WIZUALIZACJA\DRZEWA\mieszan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68760"/>
            <a:ext cx="7310607" cy="2088232"/>
          </a:xfrm>
          <a:prstGeom prst="rect">
            <a:avLst/>
          </a:prstGeom>
          <a:noFill/>
        </p:spPr>
      </p:pic>
      <p:sp>
        <p:nvSpPr>
          <p:cNvPr id="6" name="pole tekstowe 5"/>
          <p:cNvSpPr txBox="1"/>
          <p:nvPr/>
        </p:nvSpPr>
        <p:spPr>
          <a:xfrm>
            <a:off x="467544" y="4437112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Własnością drzew jest możliwość ich hierarchizacji względem ustalonego wierzchołka (korzenia).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Natomiast dowolny graf można przedstawić w postaci macierzowej.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1151</Words>
  <Application>Microsoft Office PowerPoint</Application>
  <PresentationFormat>Pokaz na ekranie (4:3)</PresentationFormat>
  <Paragraphs>160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Mirek</dc:creator>
  <cp:lastModifiedBy>Mirek</cp:lastModifiedBy>
  <cp:revision>95</cp:revision>
  <dcterms:created xsi:type="dcterms:W3CDTF">2021-06-06T22:20:29Z</dcterms:created>
  <dcterms:modified xsi:type="dcterms:W3CDTF">2025-05-27T14:35:08Z</dcterms:modified>
</cp:coreProperties>
</file>