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4" r:id="rId8"/>
    <p:sldId id="265" r:id="rId9"/>
    <p:sldId id="259" r:id="rId10"/>
    <p:sldId id="266" r:id="rId11"/>
    <p:sldId id="267" r:id="rId12"/>
    <p:sldId id="277" r:id="rId13"/>
    <p:sldId id="27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9" r:id="rId23"/>
    <p:sldId id="280" r:id="rId24"/>
    <p:sldId id="281" r:id="rId25"/>
    <p:sldId id="263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D62C7-7065-4C88-AED8-BA5560C9BB66}" type="datetimeFigureOut">
              <a:rPr lang="en-US" smtClean="0"/>
              <a:pPr/>
              <a:t>5/27/2025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76F7-3D33-4EBB-A51B-64A239ED6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576" y="260648"/>
            <a:ext cx="77724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l-PL" altLang="pl-PL" sz="3200" dirty="0">
                <a:latin typeface="Times New Roman" pitchFamily="18" charset="0"/>
                <a:cs typeface="Times New Roman" pitchFamily="18" charset="0"/>
              </a:rPr>
              <a:t>Geometria obrazu</a:t>
            </a:r>
            <a:r>
              <a:rPr lang="pl-PL" altLang="pl-PL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3600" dirty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800" dirty="0">
                <a:latin typeface="Times New Roman" pitchFamily="18" charset="0"/>
                <a:cs typeface="Times New Roman" pitchFamily="18" charset="0"/>
              </a:rPr>
              <a:t>Wykład </a:t>
            </a:r>
            <a:r>
              <a:rPr lang="pl-PL" altLang="pl-PL" sz="28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pl-PL" alt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9226" y="2148186"/>
            <a:ext cx="7772400" cy="394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Grupowanie danych.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ct val="20000"/>
              </a:spcBef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 ostra,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-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rozmyta.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 startAt="3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Algorytm EM.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 startAt="3"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hierarchiczna.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 startAt="3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Algorytmy grafowe.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 startAt="3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DBSCAN –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gęstościowa.</a:t>
            </a:r>
          </a:p>
          <a:p>
            <a:pPr marL="457200" indent="-457200" eaLnBrk="1" hangingPunct="1">
              <a:spcBef>
                <a:spcPct val="20000"/>
              </a:spcBef>
              <a:buFont typeface="+mj-lt"/>
              <a:buAutoNum type="arabicPeriod" startAt="3"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Algorytm ISODATA.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Przykładem podziału probabilistycznego może być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Fuzzy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w którym funkcja jakości jest postaci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gdzie m jest parametrem skalującym (im większe m tym większe rozmycie),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0,1], 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 1/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sk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(|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|/|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2/(m-1)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n,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tym przypadku iterujemy algorytm tak długo, aż zmiana funkcji jakości (bądź współczynników) nie będzie większa od pewnego ustalonego 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.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Innym przykładem może być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w którym elementom należącym do brzegu q obszarów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Voronoi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przypisujemy wagi 1/q względem każdego z tych obszarów.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Natomiast przykładem podziału posybilistycznego może być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Possibilistic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posiadający funkcję jakości postaci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(1-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gdzie m jest parametrem skalującym rozmycie,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parametr (nazywany skalą lub typowością)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=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/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 (1+((|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2/(m-1)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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[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0,1] oraz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n,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Drugi człon funkcji jakości wymusza jak największe stopnie przynależności do danego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Podobnie jak w poprzednim przypadku iterujemy algorytm tak długo, aż zmiana funkcji jakości (bądź współczynników) nie będzie większa od pewnego ustalonego 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.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Innym przykładem może być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w którym elementom należącym do brzegu q obszarów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Voronoi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przypisujemy jednostkowe wagi względem każdego z tych obszarów.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EM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Expectation-Maximization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Sposób konstrukcji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zastosowany w metodzie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możemy uogólnić traktując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jako różne rozkłady prawdopodobieństwa.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Rozpatrzmy k rozkładów normalnych z parametrami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(dla elementu v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(v)=(2)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-1/2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exp((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v-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/2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) oraz wagą rozkładu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dla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k.</a:t>
            </a:r>
            <a:endParaRPr lang="pl-PL" sz="2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Wtedy funkcja jakości ma postać 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)).</a:t>
            </a:r>
            <a:endParaRPr lang="pl-PL" sz="2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Wybierz układy parametrów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) dla 1  j  k. 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Expectation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 Oblicz oczekiwane stopnie przynależności elementów do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(prawdopodobieństwa wynikające </a:t>
            </a: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z rozkładów).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Maximization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 Wyznacz nowe układy parametrów.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Powtórz kroki 2-3 aż do osiągnięcia dostatecznie małej zmiany funkcji jakości.</a:t>
            </a:r>
          </a:p>
          <a:p>
            <a:pPr marL="457200" indent="-45720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Nowe parametry obliczane są według wzorów:</a:t>
            </a:r>
          </a:p>
          <a:p>
            <a:pPr marL="457200" indent="-457200"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marL="457200" indent="-45720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j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|v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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dla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n,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hierarchiczna.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hierarchiczna jest metodą grupowania danych poprzez tworzenie drzewa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(dendrogramu). Drzewo jest hierarchiczną strukturą, w której para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na niższym poziomie tworzy klaster na poziomie wyższym.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Drzewo nie musi być zrównoważone.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Przykład.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Łącznik prosty 5"/>
          <p:cNvCxnSpPr/>
          <p:nvPr/>
        </p:nvCxnSpPr>
        <p:spPr>
          <a:xfrm>
            <a:off x="971600" y="558924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2555776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3851920" y="55172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5580112" y="55172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6732240" y="55172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7380312" y="55172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6084168" y="45811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7020272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1259632" y="55172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a 15"/>
          <p:cNvSpPr/>
          <p:nvPr/>
        </p:nvSpPr>
        <p:spPr>
          <a:xfrm>
            <a:off x="4788024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Łącznik prosty 17"/>
          <p:cNvCxnSpPr>
            <a:endCxn id="8" idx="3"/>
          </p:cNvCxnSpPr>
          <p:nvPr/>
        </p:nvCxnSpPr>
        <p:spPr>
          <a:xfrm flipV="1">
            <a:off x="1403648" y="3767949"/>
            <a:ext cx="1173219" cy="1677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endCxn id="16" idx="3"/>
          </p:cNvCxnSpPr>
          <p:nvPr/>
        </p:nvCxnSpPr>
        <p:spPr>
          <a:xfrm flipV="1">
            <a:off x="3995936" y="4272005"/>
            <a:ext cx="813179" cy="1173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endCxn id="13" idx="3"/>
          </p:cNvCxnSpPr>
          <p:nvPr/>
        </p:nvCxnSpPr>
        <p:spPr>
          <a:xfrm flipV="1">
            <a:off x="5724128" y="4704053"/>
            <a:ext cx="381131" cy="741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>
            <a:endCxn id="14" idx="3"/>
          </p:cNvCxnSpPr>
          <p:nvPr/>
        </p:nvCxnSpPr>
        <p:spPr>
          <a:xfrm flipV="1">
            <a:off x="6876256" y="5136101"/>
            <a:ext cx="165107" cy="309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>
            <a:endCxn id="14" idx="5"/>
          </p:cNvCxnSpPr>
          <p:nvPr/>
        </p:nvCxnSpPr>
        <p:spPr>
          <a:xfrm flipH="1" flipV="1">
            <a:off x="7143197" y="5136101"/>
            <a:ext cx="237115" cy="309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>
            <a:stCxn id="14" idx="1"/>
            <a:endCxn id="13" idx="5"/>
          </p:cNvCxnSpPr>
          <p:nvPr/>
        </p:nvCxnSpPr>
        <p:spPr>
          <a:xfrm flipH="1" flipV="1">
            <a:off x="6207093" y="4704053"/>
            <a:ext cx="834270" cy="33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>
            <a:stCxn id="13" idx="2"/>
            <a:endCxn id="16" idx="5"/>
          </p:cNvCxnSpPr>
          <p:nvPr/>
        </p:nvCxnSpPr>
        <p:spPr>
          <a:xfrm flipH="1" flipV="1">
            <a:off x="4910949" y="4272005"/>
            <a:ext cx="1173219" cy="381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>
            <a:stCxn id="16" idx="2"/>
            <a:endCxn id="8" idx="6"/>
          </p:cNvCxnSpPr>
          <p:nvPr/>
        </p:nvCxnSpPr>
        <p:spPr>
          <a:xfrm flipH="1" flipV="1">
            <a:off x="2699792" y="3717032"/>
            <a:ext cx="20882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Podobnie jak w przypadku brył ograniczających są dwa sposoby tworzenia takich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skupiskowa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(aglomeracyjna).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Początkowo każdy element tworzy osobną grupę.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 kolejnych krokach łączone są dwie najbliższe grupy.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 ostatnim kroku tworzona jest jedna grupa zawierająca wszystkie elementy.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Metoda dzieląca.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Początkowo wszystkie elementy są w jednej grupie.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 kolejnych krokach najbardziej niepodobne elementy rozdzielane są na dwie grupy.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 ostatnim kroku wszystkie elementy tworzą osobne grupy.</a:t>
            </a:r>
          </a:p>
          <a:p>
            <a:pPr>
              <a:buFontTx/>
              <a:buChar char="-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Głównym problemem jest tu zdefiniowanie odległości między grupami.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Możemy tu zastosować np. jedną z następujących metod: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Metoda najbliższego sąsiedztwa – obliczana jest najmniejsza odległość między elementami różnych grup.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Metoda średniego sąsiedztwa – liczona jest średnia odległość dla wszystkich par elementów z różnych grup.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Metoda najdalszego sąsiedztwa – określana jest największa odległość między elementami różnych grup.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Pierwszy sposób liczenia odległości jest dobry dla metody skupiającej a drugi dla dzielącej.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ten sposób możemy tworzyć podział na odpowiednią liczbę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(zatrzymujemy algorytm po jej osiągnięciu).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Przykładowe działanie tych metod możemy przedstawić z pomocą algorytmów grafowych.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388843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Algorytmy grafowe.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minimalnego drzewa rozpinającego.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Stwórz MST.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Usuwaj najcięższe krawędzie, aż do otrzymania zaplanowanej liczby spójnych składowych.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Grupa 89"/>
          <p:cNvGrpSpPr/>
          <p:nvPr/>
        </p:nvGrpSpPr>
        <p:grpSpPr>
          <a:xfrm>
            <a:off x="6012160" y="908720"/>
            <a:ext cx="2376264" cy="4248472"/>
            <a:chOff x="6012160" y="908720"/>
            <a:chExt cx="2376264" cy="4248472"/>
          </a:xfrm>
        </p:grpSpPr>
        <p:sp>
          <p:nvSpPr>
            <p:cNvPr id="5" name="Elipsa 4"/>
            <p:cNvSpPr/>
            <p:nvPr/>
          </p:nvSpPr>
          <p:spPr>
            <a:xfrm>
              <a:off x="6516216" y="9087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lipsa 5"/>
            <p:cNvSpPr/>
            <p:nvPr/>
          </p:nvSpPr>
          <p:spPr>
            <a:xfrm>
              <a:off x="6588224" y="16288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ipsa 6"/>
            <p:cNvSpPr/>
            <p:nvPr/>
          </p:nvSpPr>
          <p:spPr>
            <a:xfrm>
              <a:off x="6012160" y="278092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ipsa 9"/>
            <p:cNvSpPr/>
            <p:nvPr/>
          </p:nvSpPr>
          <p:spPr>
            <a:xfrm>
              <a:off x="7308304" y="19168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ipsa 10"/>
            <p:cNvSpPr/>
            <p:nvPr/>
          </p:nvSpPr>
          <p:spPr>
            <a:xfrm>
              <a:off x="7740352" y="24208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ipsa 11"/>
            <p:cNvSpPr/>
            <p:nvPr/>
          </p:nvSpPr>
          <p:spPr>
            <a:xfrm>
              <a:off x="7164288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ipsa 12"/>
            <p:cNvSpPr/>
            <p:nvPr/>
          </p:nvSpPr>
          <p:spPr>
            <a:xfrm>
              <a:off x="6948264" y="35730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ipsa 13"/>
            <p:cNvSpPr/>
            <p:nvPr/>
          </p:nvSpPr>
          <p:spPr>
            <a:xfrm>
              <a:off x="82444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ipsa 15"/>
            <p:cNvSpPr/>
            <p:nvPr/>
          </p:nvSpPr>
          <p:spPr>
            <a:xfrm>
              <a:off x="8100392" y="37170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Elipsa 16"/>
            <p:cNvSpPr/>
            <p:nvPr/>
          </p:nvSpPr>
          <p:spPr>
            <a:xfrm>
              <a:off x="6084168" y="37890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ipsa 17"/>
            <p:cNvSpPr/>
            <p:nvPr/>
          </p:nvSpPr>
          <p:spPr>
            <a:xfrm>
              <a:off x="7812360" y="14127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ipsa 18"/>
            <p:cNvSpPr/>
            <p:nvPr/>
          </p:nvSpPr>
          <p:spPr>
            <a:xfrm>
              <a:off x="7308304" y="50131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lipsa 19"/>
            <p:cNvSpPr/>
            <p:nvPr/>
          </p:nvSpPr>
          <p:spPr>
            <a:xfrm>
              <a:off x="6588224" y="479715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Łącznik prosty 60"/>
          <p:cNvCxnSpPr>
            <a:stCxn id="11" idx="1"/>
            <a:endCxn id="10" idx="5"/>
          </p:cNvCxnSpPr>
          <p:nvPr/>
        </p:nvCxnSpPr>
        <p:spPr>
          <a:xfrm flipH="1" flipV="1">
            <a:off x="7431229" y="2039757"/>
            <a:ext cx="330214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/>
          <p:cNvCxnSpPr>
            <a:stCxn id="16" idx="0"/>
            <a:endCxn id="14" idx="4"/>
          </p:cNvCxnSpPr>
          <p:nvPr/>
        </p:nvCxnSpPr>
        <p:spPr>
          <a:xfrm flipV="1">
            <a:off x="8172400" y="3284984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>
            <a:stCxn id="6" idx="0"/>
            <a:endCxn id="5" idx="4"/>
          </p:cNvCxnSpPr>
          <p:nvPr/>
        </p:nvCxnSpPr>
        <p:spPr>
          <a:xfrm flipH="1" flipV="1">
            <a:off x="6588224" y="1052736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>
            <a:stCxn id="12" idx="6"/>
            <a:endCxn id="11" idx="3"/>
          </p:cNvCxnSpPr>
          <p:nvPr/>
        </p:nvCxnSpPr>
        <p:spPr>
          <a:xfrm flipV="1">
            <a:off x="7308304" y="2543813"/>
            <a:ext cx="453139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71"/>
          <p:cNvCxnSpPr>
            <a:stCxn id="20" idx="6"/>
            <a:endCxn id="19" idx="2"/>
          </p:cNvCxnSpPr>
          <p:nvPr/>
        </p:nvCxnSpPr>
        <p:spPr>
          <a:xfrm>
            <a:off x="6732240" y="4869160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>
            <a:stCxn id="18" idx="3"/>
            <a:endCxn id="10" idx="7"/>
          </p:cNvCxnSpPr>
          <p:nvPr/>
        </p:nvCxnSpPr>
        <p:spPr>
          <a:xfrm flipH="1">
            <a:off x="7431229" y="1535701"/>
            <a:ext cx="402222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77"/>
          <p:cNvCxnSpPr>
            <a:stCxn id="6" idx="5"/>
            <a:endCxn id="10" idx="2"/>
          </p:cNvCxnSpPr>
          <p:nvPr/>
        </p:nvCxnSpPr>
        <p:spPr>
          <a:xfrm>
            <a:off x="6711149" y="1751725"/>
            <a:ext cx="597155" cy="23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>
            <a:stCxn id="13" idx="2"/>
            <a:endCxn id="17" idx="7"/>
          </p:cNvCxnSpPr>
          <p:nvPr/>
        </p:nvCxnSpPr>
        <p:spPr>
          <a:xfrm flipH="1">
            <a:off x="6207093" y="3645024"/>
            <a:ext cx="741171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81"/>
          <p:cNvCxnSpPr>
            <a:stCxn id="7" idx="4"/>
            <a:endCxn id="17" idx="0"/>
          </p:cNvCxnSpPr>
          <p:nvPr/>
        </p:nvCxnSpPr>
        <p:spPr>
          <a:xfrm>
            <a:off x="6084168" y="2924944"/>
            <a:ext cx="7200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83"/>
          <p:cNvCxnSpPr>
            <a:stCxn id="17" idx="5"/>
            <a:endCxn id="20" idx="0"/>
          </p:cNvCxnSpPr>
          <p:nvPr/>
        </p:nvCxnSpPr>
        <p:spPr>
          <a:xfrm>
            <a:off x="6207093" y="3911965"/>
            <a:ext cx="453139" cy="885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85"/>
          <p:cNvCxnSpPr>
            <a:stCxn id="14" idx="1"/>
            <a:endCxn id="11" idx="5"/>
          </p:cNvCxnSpPr>
          <p:nvPr/>
        </p:nvCxnSpPr>
        <p:spPr>
          <a:xfrm flipH="1" flipV="1">
            <a:off x="7863277" y="2543813"/>
            <a:ext cx="402222" cy="61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87"/>
          <p:cNvCxnSpPr>
            <a:stCxn id="12" idx="4"/>
            <a:endCxn id="13" idx="7"/>
          </p:cNvCxnSpPr>
          <p:nvPr/>
        </p:nvCxnSpPr>
        <p:spPr>
          <a:xfrm flipH="1">
            <a:off x="7071189" y="2780928"/>
            <a:ext cx="165107" cy="813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ole tekstowe 90"/>
          <p:cNvSpPr txBox="1"/>
          <p:nvPr/>
        </p:nvSpPr>
        <p:spPr>
          <a:xfrm>
            <a:off x="6732240" y="5805264"/>
            <a:ext cx="585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k=5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388843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(na bazie alg.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Kruskala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Uporządkuj krawędzie grafu według wag.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Dodawaj najlżejsze krawędzie, aż do otrzymania zaplanowanej liczby spójnych składowych.</a:t>
            </a:r>
          </a:p>
          <a:p>
            <a:pPr marL="457200" indent="-45720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Nietrudno zauważyć, że oba te algorytmy pokazują dzielącą i skupiającą metodę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hierarchicznej.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Jeśli nie ma krawędzi z jednakowymi wagami, to drzewa hierarchii tworzone w ten sposób są identyczne.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6012160" y="908720"/>
            <a:ext cx="2376264" cy="4248472"/>
            <a:chOff x="6012160" y="908720"/>
            <a:chExt cx="2376264" cy="4248472"/>
          </a:xfrm>
        </p:grpSpPr>
        <p:sp>
          <p:nvSpPr>
            <p:cNvPr id="6" name="Elipsa 5"/>
            <p:cNvSpPr/>
            <p:nvPr/>
          </p:nvSpPr>
          <p:spPr>
            <a:xfrm>
              <a:off x="6516216" y="9087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ipsa 6"/>
            <p:cNvSpPr/>
            <p:nvPr/>
          </p:nvSpPr>
          <p:spPr>
            <a:xfrm>
              <a:off x="6588224" y="16288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Elipsa 7"/>
            <p:cNvSpPr/>
            <p:nvPr/>
          </p:nvSpPr>
          <p:spPr>
            <a:xfrm>
              <a:off x="6012160" y="278092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Elipsa 8"/>
            <p:cNvSpPr/>
            <p:nvPr/>
          </p:nvSpPr>
          <p:spPr>
            <a:xfrm>
              <a:off x="7308304" y="19168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ipsa 9"/>
            <p:cNvSpPr/>
            <p:nvPr/>
          </p:nvSpPr>
          <p:spPr>
            <a:xfrm>
              <a:off x="7740352" y="24208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ipsa 10"/>
            <p:cNvSpPr/>
            <p:nvPr/>
          </p:nvSpPr>
          <p:spPr>
            <a:xfrm>
              <a:off x="7164288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ipsa 11"/>
            <p:cNvSpPr/>
            <p:nvPr/>
          </p:nvSpPr>
          <p:spPr>
            <a:xfrm>
              <a:off x="6948264" y="35730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ipsa 12"/>
            <p:cNvSpPr/>
            <p:nvPr/>
          </p:nvSpPr>
          <p:spPr>
            <a:xfrm>
              <a:off x="82444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ipsa 13"/>
            <p:cNvSpPr/>
            <p:nvPr/>
          </p:nvSpPr>
          <p:spPr>
            <a:xfrm>
              <a:off x="8100392" y="37170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a 14"/>
            <p:cNvSpPr/>
            <p:nvPr/>
          </p:nvSpPr>
          <p:spPr>
            <a:xfrm>
              <a:off x="6084168" y="37890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ipsa 15"/>
            <p:cNvSpPr/>
            <p:nvPr/>
          </p:nvSpPr>
          <p:spPr>
            <a:xfrm>
              <a:off x="7812360" y="14127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Elipsa 16"/>
            <p:cNvSpPr/>
            <p:nvPr/>
          </p:nvSpPr>
          <p:spPr>
            <a:xfrm>
              <a:off x="7308304" y="50131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Elipsa 17"/>
            <p:cNvSpPr/>
            <p:nvPr/>
          </p:nvSpPr>
          <p:spPr>
            <a:xfrm>
              <a:off x="6588224" y="479715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Łącznik prosty 18"/>
          <p:cNvCxnSpPr>
            <a:stCxn id="10" idx="1"/>
            <a:endCxn id="9" idx="5"/>
          </p:cNvCxnSpPr>
          <p:nvPr/>
        </p:nvCxnSpPr>
        <p:spPr>
          <a:xfrm flipH="1" flipV="1">
            <a:off x="7431229" y="2039757"/>
            <a:ext cx="330214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stCxn id="14" idx="0"/>
            <a:endCxn id="13" idx="4"/>
          </p:cNvCxnSpPr>
          <p:nvPr/>
        </p:nvCxnSpPr>
        <p:spPr>
          <a:xfrm flipV="1">
            <a:off x="8172400" y="3284984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>
            <a:stCxn id="7" idx="0"/>
            <a:endCxn id="6" idx="4"/>
          </p:cNvCxnSpPr>
          <p:nvPr/>
        </p:nvCxnSpPr>
        <p:spPr>
          <a:xfrm flipH="1" flipV="1">
            <a:off x="6588224" y="1052736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stCxn id="11" idx="6"/>
            <a:endCxn id="10" idx="3"/>
          </p:cNvCxnSpPr>
          <p:nvPr/>
        </p:nvCxnSpPr>
        <p:spPr>
          <a:xfrm flipV="1">
            <a:off x="7308304" y="2543813"/>
            <a:ext cx="453139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>
            <a:stCxn id="18" idx="6"/>
            <a:endCxn id="17" idx="2"/>
          </p:cNvCxnSpPr>
          <p:nvPr/>
        </p:nvCxnSpPr>
        <p:spPr>
          <a:xfrm>
            <a:off x="6732240" y="4869160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>
            <a:stCxn id="16" idx="3"/>
            <a:endCxn id="9" idx="7"/>
          </p:cNvCxnSpPr>
          <p:nvPr/>
        </p:nvCxnSpPr>
        <p:spPr>
          <a:xfrm flipH="1">
            <a:off x="7431229" y="1535701"/>
            <a:ext cx="402222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>
            <a:stCxn id="7" idx="5"/>
            <a:endCxn id="9" idx="2"/>
          </p:cNvCxnSpPr>
          <p:nvPr/>
        </p:nvCxnSpPr>
        <p:spPr>
          <a:xfrm>
            <a:off x="6711149" y="1751725"/>
            <a:ext cx="597155" cy="23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>
            <a:stCxn id="12" idx="2"/>
            <a:endCxn id="15" idx="7"/>
          </p:cNvCxnSpPr>
          <p:nvPr/>
        </p:nvCxnSpPr>
        <p:spPr>
          <a:xfrm flipH="1">
            <a:off x="6207093" y="3645024"/>
            <a:ext cx="741171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6732240" y="5805264"/>
            <a:ext cx="585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k=5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>
          <a:xfrm>
            <a:off x="467544" y="692696"/>
            <a:ext cx="3888432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Można też określić maksymalną wagę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krawędzi łączących elementy i znaleźć spójne składowe w takim grafie.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Odpowiada to zastosowaniu algorytmu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Kruskala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do krawędzi o ograniczonej wadze. Ale w tym przypadku, wyznaczając ograniczenie nie znamy liczby wynikowych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klastrów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5796136" y="1196752"/>
            <a:ext cx="2376264" cy="4248472"/>
            <a:chOff x="6012160" y="908720"/>
            <a:chExt cx="2376264" cy="4248472"/>
          </a:xfrm>
        </p:grpSpPr>
        <p:sp>
          <p:nvSpPr>
            <p:cNvPr id="4" name="Elipsa 3"/>
            <p:cNvSpPr/>
            <p:nvPr/>
          </p:nvSpPr>
          <p:spPr>
            <a:xfrm>
              <a:off x="6516216" y="9087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Elipsa 4"/>
            <p:cNvSpPr/>
            <p:nvPr/>
          </p:nvSpPr>
          <p:spPr>
            <a:xfrm>
              <a:off x="6588224" y="16288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lipsa 5"/>
            <p:cNvSpPr/>
            <p:nvPr/>
          </p:nvSpPr>
          <p:spPr>
            <a:xfrm>
              <a:off x="6012160" y="278092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ipsa 6"/>
            <p:cNvSpPr/>
            <p:nvPr/>
          </p:nvSpPr>
          <p:spPr>
            <a:xfrm>
              <a:off x="7308304" y="19168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Elipsa 7"/>
            <p:cNvSpPr/>
            <p:nvPr/>
          </p:nvSpPr>
          <p:spPr>
            <a:xfrm>
              <a:off x="7740352" y="24208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Elipsa 8"/>
            <p:cNvSpPr/>
            <p:nvPr/>
          </p:nvSpPr>
          <p:spPr>
            <a:xfrm>
              <a:off x="7164288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ipsa 9"/>
            <p:cNvSpPr/>
            <p:nvPr/>
          </p:nvSpPr>
          <p:spPr>
            <a:xfrm>
              <a:off x="6948264" y="35730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ipsa 10"/>
            <p:cNvSpPr/>
            <p:nvPr/>
          </p:nvSpPr>
          <p:spPr>
            <a:xfrm>
              <a:off x="82444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ipsa 11"/>
            <p:cNvSpPr/>
            <p:nvPr/>
          </p:nvSpPr>
          <p:spPr>
            <a:xfrm>
              <a:off x="8100392" y="37170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ipsa 12"/>
            <p:cNvSpPr/>
            <p:nvPr/>
          </p:nvSpPr>
          <p:spPr>
            <a:xfrm>
              <a:off x="6084168" y="37890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ipsa 13"/>
            <p:cNvSpPr/>
            <p:nvPr/>
          </p:nvSpPr>
          <p:spPr>
            <a:xfrm>
              <a:off x="7812360" y="14127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a 14"/>
            <p:cNvSpPr/>
            <p:nvPr/>
          </p:nvSpPr>
          <p:spPr>
            <a:xfrm>
              <a:off x="7308304" y="50131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ipsa 15"/>
            <p:cNvSpPr/>
            <p:nvPr/>
          </p:nvSpPr>
          <p:spPr>
            <a:xfrm>
              <a:off x="6588224" y="479715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Łącznik prosty 16"/>
          <p:cNvCxnSpPr>
            <a:stCxn id="8" idx="1"/>
            <a:endCxn id="7" idx="5"/>
          </p:cNvCxnSpPr>
          <p:nvPr/>
        </p:nvCxnSpPr>
        <p:spPr>
          <a:xfrm flipH="1" flipV="1">
            <a:off x="7215205" y="2327789"/>
            <a:ext cx="330214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stCxn id="12" idx="0"/>
            <a:endCxn id="11" idx="4"/>
          </p:cNvCxnSpPr>
          <p:nvPr/>
        </p:nvCxnSpPr>
        <p:spPr>
          <a:xfrm flipV="1">
            <a:off x="7956376" y="3573016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>
            <a:stCxn id="5" idx="0"/>
            <a:endCxn id="4" idx="4"/>
          </p:cNvCxnSpPr>
          <p:nvPr/>
        </p:nvCxnSpPr>
        <p:spPr>
          <a:xfrm flipH="1" flipV="1">
            <a:off x="6372200" y="1340768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stCxn id="9" idx="6"/>
            <a:endCxn id="8" idx="3"/>
          </p:cNvCxnSpPr>
          <p:nvPr/>
        </p:nvCxnSpPr>
        <p:spPr>
          <a:xfrm flipV="1">
            <a:off x="7092280" y="2831845"/>
            <a:ext cx="453139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>
            <a:stCxn id="16" idx="6"/>
            <a:endCxn id="15" idx="2"/>
          </p:cNvCxnSpPr>
          <p:nvPr/>
        </p:nvCxnSpPr>
        <p:spPr>
          <a:xfrm>
            <a:off x="6516216" y="5157192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stCxn id="14" idx="3"/>
            <a:endCxn id="7" idx="7"/>
          </p:cNvCxnSpPr>
          <p:nvPr/>
        </p:nvCxnSpPr>
        <p:spPr>
          <a:xfrm flipH="1">
            <a:off x="7215205" y="1823733"/>
            <a:ext cx="402222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>
            <a:stCxn id="5" idx="5"/>
            <a:endCxn id="7" idx="2"/>
          </p:cNvCxnSpPr>
          <p:nvPr/>
        </p:nvCxnSpPr>
        <p:spPr>
          <a:xfrm>
            <a:off x="6495125" y="2039757"/>
            <a:ext cx="597155" cy="23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>
            <a:stCxn id="10" idx="2"/>
            <a:endCxn id="13" idx="7"/>
          </p:cNvCxnSpPr>
          <p:nvPr/>
        </p:nvCxnSpPr>
        <p:spPr>
          <a:xfrm flipH="1">
            <a:off x="5991069" y="3933056"/>
            <a:ext cx="741171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a 37"/>
          <p:cNvSpPr/>
          <p:nvPr/>
        </p:nvSpPr>
        <p:spPr>
          <a:xfrm>
            <a:off x="5436096" y="332656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ipsa 45"/>
          <p:cNvSpPr/>
          <p:nvPr/>
        </p:nvSpPr>
        <p:spPr>
          <a:xfrm>
            <a:off x="5508104" y="1052736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ipsa 49"/>
          <p:cNvSpPr/>
          <p:nvPr/>
        </p:nvSpPr>
        <p:spPr>
          <a:xfrm>
            <a:off x="6732240" y="836712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Elipsa 53"/>
          <p:cNvSpPr/>
          <p:nvPr/>
        </p:nvSpPr>
        <p:spPr>
          <a:xfrm>
            <a:off x="6228184" y="134076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Elipsa 57"/>
          <p:cNvSpPr/>
          <p:nvPr/>
        </p:nvSpPr>
        <p:spPr>
          <a:xfrm>
            <a:off x="6660232" y="1844824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lipsa 61"/>
          <p:cNvSpPr/>
          <p:nvPr/>
        </p:nvSpPr>
        <p:spPr>
          <a:xfrm>
            <a:off x="6084168" y="206084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lipsa 65"/>
          <p:cNvSpPr/>
          <p:nvPr/>
        </p:nvSpPr>
        <p:spPr>
          <a:xfrm>
            <a:off x="7092280" y="2564904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lipsa 69"/>
          <p:cNvSpPr/>
          <p:nvPr/>
        </p:nvSpPr>
        <p:spPr>
          <a:xfrm>
            <a:off x="7020272" y="314096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lipsa 73"/>
          <p:cNvSpPr/>
          <p:nvPr/>
        </p:nvSpPr>
        <p:spPr>
          <a:xfrm>
            <a:off x="4932040" y="2204864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Elipsa 77"/>
          <p:cNvSpPr/>
          <p:nvPr/>
        </p:nvSpPr>
        <p:spPr>
          <a:xfrm>
            <a:off x="5868144" y="2996952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Elipsa 81"/>
          <p:cNvSpPr/>
          <p:nvPr/>
        </p:nvSpPr>
        <p:spPr>
          <a:xfrm>
            <a:off x="5004048" y="3212976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Elipsa 85"/>
          <p:cNvSpPr/>
          <p:nvPr/>
        </p:nvSpPr>
        <p:spPr>
          <a:xfrm>
            <a:off x="6228184" y="4437112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Elipsa 89"/>
          <p:cNvSpPr/>
          <p:nvPr/>
        </p:nvSpPr>
        <p:spPr>
          <a:xfrm>
            <a:off x="5508104" y="422108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Łącznik prosty 93"/>
          <p:cNvCxnSpPr>
            <a:stCxn id="7" idx="4"/>
            <a:endCxn id="9" idx="0"/>
          </p:cNvCxnSpPr>
          <p:nvPr/>
        </p:nvCxnSpPr>
        <p:spPr>
          <a:xfrm flipH="1">
            <a:off x="7020272" y="2348880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stCxn id="8" idx="5"/>
            <a:endCxn id="11" idx="1"/>
          </p:cNvCxnSpPr>
          <p:nvPr/>
        </p:nvCxnSpPr>
        <p:spPr>
          <a:xfrm>
            <a:off x="7647253" y="2831845"/>
            <a:ext cx="402222" cy="61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46" grpId="0" animBg="1"/>
      <p:bldP spid="46" grpId="1" animBg="1"/>
      <p:bldP spid="50" grpId="0" animBg="1"/>
      <p:bldP spid="50" grpId="1" animBg="1"/>
      <p:bldP spid="54" grpId="0" animBg="1"/>
      <p:bldP spid="54" grpId="1" animBg="1"/>
      <p:bldP spid="58" grpId="0" animBg="1"/>
      <p:bldP spid="58" grpId="1" animBg="1"/>
      <p:bldP spid="62" grpId="0" animBg="1"/>
      <p:bldP spid="62" grpId="1" animBg="1"/>
      <p:bldP spid="66" grpId="0" animBg="1"/>
      <p:bldP spid="66" grpId="1" animBg="1"/>
      <p:bldP spid="70" grpId="0" animBg="1"/>
      <p:bldP spid="70" grpId="1" animBg="1"/>
      <p:bldP spid="74" grpId="0" animBg="1"/>
      <p:bldP spid="74" grpId="1" animBg="1"/>
      <p:bldP spid="78" grpId="0" animBg="1"/>
      <p:bldP spid="78" grpId="1" animBg="1"/>
      <p:bldP spid="82" grpId="0" animBg="1"/>
      <p:bldP spid="82" grpId="1" animBg="1"/>
      <p:bldP spid="86" grpId="0" animBg="1"/>
      <p:bldP spid="86" grpId="1" animBg="1"/>
      <p:bldP spid="90" grpId="0" animBg="1"/>
      <p:bldP spid="9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Grupowanie  danych.</a:t>
            </a:r>
          </a:p>
          <a:p>
            <a:pPr marL="0" indent="0"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Klasyfikacja statystyczna - rodzaj algorytmu statystycznego, który przydziela obserwacje statystyczne do klas, bazując na atrybutach (cechach) tych obserwacji, tzn. dla danego zbioru danych V i zbioru klas C znajduje funkcję, która elementom zbioru V przypisuje wartości ze zbioru C.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trakcie trwania algorytmu możemy kontrolować przebieg klasyfikacji lub nie.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(analiza skupień) (ang.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clustering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 – metoda nienadzorowanej klasyfikacji statystycznej, łącząca elementy danego zbioru we względnie jednorodne klasy. Podstawą grupowania w większości algorytmów jest podobieństwo pomiędzy elementami określane względem danych parametrów  (np. upodobania) lub miary (np. odległości w przestrzeni wielowymiarowej). 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DBSCAN –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gęstościowa.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Podobny pomysł realizuje DBSCAN opisany w 1996 roku w pracy Estera,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Kriegela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Sendera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Oprócz maksymalnej wagi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krawędzi łączących elementy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określana jest tu również minimalna liczba elementów m, które powinny się w nim znaleźć. Jeśli ten warunek jest spełniony, to badany element jest punktem centralnym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do którego należą również jego sąsiedzi. 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klastrze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 być wiele punktów centralnych.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Jeśli dany wierzchołek znajduje się w otoczeniu punktu centralnego, ale w jego otoczeniu liczba elementów jest mniejsza od ustalonego minimum, to jest punktem brzegowym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Pozostałe punkty tworzą szum.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>
          <a:xfrm>
            <a:off x="467544" y="548680"/>
            <a:ext cx="4176464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000" noProof="0" dirty="0" smtClean="0">
                <a:latin typeface="Times New Roman" pitchFamily="18" charset="0"/>
                <a:cs typeface="Times New Roman" pitchFamily="18" charset="0"/>
              </a:rPr>
              <a:t>Algorytm.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każdy element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danego zbioru 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000" b="1" i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istnieje co najmniej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elementów odległych od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 co najwyżej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90588" marR="0" lvl="0" indent="-890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l-PL" sz="2000" b="1" i="1" dirty="0" err="1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punktem centralnym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 wszystkie elementy odległe o co najwyżej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należą do tego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marR="0" lvl="0" indent="-10763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pl-PL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else</a:t>
            </a: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pl-PL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if</a:t>
            </a: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istnieje element </a:t>
            </a:r>
            <a:r>
              <a:rPr kumimoji="0" lang="pl-PL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</a:t>
            </a: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odległy od </a:t>
            </a:r>
            <a:r>
              <a:rPr kumimoji="0" lang="pl-PL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</a:t>
            </a:r>
            <a:r>
              <a:rPr kumimoji="0" lang="pl-PL" sz="20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 najwyżej </a:t>
            </a:r>
            <a:r>
              <a:rPr kumimoji="0" lang="pl-PL" sz="20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pl-PL" sz="20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który ma co najmniej </a:t>
            </a:r>
            <a:r>
              <a:rPr kumimoji="0" lang="pl-PL" sz="20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kumimoji="0" lang="pl-PL" sz="20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sąsiadów odległych o co najwyżej </a:t>
            </a:r>
            <a:r>
              <a:rPr kumimoji="0" lang="pl-PL" sz="20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endParaRPr kumimoji="0" lang="pl-PL" sz="200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76325" marR="0" lvl="0" indent="-10763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pl-PL" sz="2000" b="1" i="1" dirty="0" err="1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punktem brzegowym 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klastrze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  <a:p>
            <a:pPr marL="1076325" marR="0" lvl="0" indent="-10763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r>
              <a:rPr kumimoji="0" lang="pl-PL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else</a:t>
            </a: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pl-PL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pl-PL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jest szumem;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5796136" y="1196752"/>
            <a:ext cx="2376264" cy="4248472"/>
            <a:chOff x="6012160" y="908720"/>
            <a:chExt cx="2376264" cy="4248472"/>
          </a:xfrm>
        </p:grpSpPr>
        <p:sp>
          <p:nvSpPr>
            <p:cNvPr id="4" name="Elipsa 3"/>
            <p:cNvSpPr/>
            <p:nvPr/>
          </p:nvSpPr>
          <p:spPr>
            <a:xfrm>
              <a:off x="6516216" y="9087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Elipsa 4"/>
            <p:cNvSpPr/>
            <p:nvPr/>
          </p:nvSpPr>
          <p:spPr>
            <a:xfrm>
              <a:off x="6588224" y="162880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lipsa 5"/>
            <p:cNvSpPr/>
            <p:nvPr/>
          </p:nvSpPr>
          <p:spPr>
            <a:xfrm>
              <a:off x="6012160" y="278092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Elipsa 6"/>
            <p:cNvSpPr/>
            <p:nvPr/>
          </p:nvSpPr>
          <p:spPr>
            <a:xfrm>
              <a:off x="7308304" y="19168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Elipsa 7"/>
            <p:cNvSpPr/>
            <p:nvPr/>
          </p:nvSpPr>
          <p:spPr>
            <a:xfrm>
              <a:off x="7740352" y="24208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Elipsa 8"/>
            <p:cNvSpPr/>
            <p:nvPr/>
          </p:nvSpPr>
          <p:spPr>
            <a:xfrm>
              <a:off x="7164288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ipsa 9"/>
            <p:cNvSpPr/>
            <p:nvPr/>
          </p:nvSpPr>
          <p:spPr>
            <a:xfrm>
              <a:off x="6948264" y="35730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ipsa 10"/>
            <p:cNvSpPr/>
            <p:nvPr/>
          </p:nvSpPr>
          <p:spPr>
            <a:xfrm>
              <a:off x="8244408" y="314096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ipsa 11"/>
            <p:cNvSpPr/>
            <p:nvPr/>
          </p:nvSpPr>
          <p:spPr>
            <a:xfrm>
              <a:off x="8100392" y="371703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ipsa 12"/>
            <p:cNvSpPr/>
            <p:nvPr/>
          </p:nvSpPr>
          <p:spPr>
            <a:xfrm>
              <a:off x="6084168" y="37890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ipsa 13"/>
            <p:cNvSpPr/>
            <p:nvPr/>
          </p:nvSpPr>
          <p:spPr>
            <a:xfrm>
              <a:off x="7812360" y="14127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a 14"/>
            <p:cNvSpPr/>
            <p:nvPr/>
          </p:nvSpPr>
          <p:spPr>
            <a:xfrm>
              <a:off x="7308304" y="501317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ipsa 15"/>
            <p:cNvSpPr/>
            <p:nvPr/>
          </p:nvSpPr>
          <p:spPr>
            <a:xfrm>
              <a:off x="6588224" y="479715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Łącznik prosty 16"/>
          <p:cNvCxnSpPr>
            <a:stCxn id="8" idx="1"/>
            <a:endCxn id="7" idx="5"/>
          </p:cNvCxnSpPr>
          <p:nvPr/>
        </p:nvCxnSpPr>
        <p:spPr>
          <a:xfrm flipH="1" flipV="1">
            <a:off x="7215205" y="2327789"/>
            <a:ext cx="330214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stCxn id="12" idx="0"/>
            <a:endCxn id="11" idx="4"/>
          </p:cNvCxnSpPr>
          <p:nvPr/>
        </p:nvCxnSpPr>
        <p:spPr>
          <a:xfrm flipV="1">
            <a:off x="7956376" y="3573016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>
            <a:stCxn id="5" idx="0"/>
            <a:endCxn id="4" idx="4"/>
          </p:cNvCxnSpPr>
          <p:nvPr/>
        </p:nvCxnSpPr>
        <p:spPr>
          <a:xfrm flipH="1" flipV="1">
            <a:off x="6372200" y="1340768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stCxn id="9" idx="6"/>
            <a:endCxn id="8" idx="3"/>
          </p:cNvCxnSpPr>
          <p:nvPr/>
        </p:nvCxnSpPr>
        <p:spPr>
          <a:xfrm flipV="1">
            <a:off x="7092280" y="2831845"/>
            <a:ext cx="453139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>
            <a:stCxn id="16" idx="6"/>
            <a:endCxn id="15" idx="2"/>
          </p:cNvCxnSpPr>
          <p:nvPr/>
        </p:nvCxnSpPr>
        <p:spPr>
          <a:xfrm>
            <a:off x="6516216" y="5157192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stCxn id="14" idx="3"/>
            <a:endCxn id="7" idx="7"/>
          </p:cNvCxnSpPr>
          <p:nvPr/>
        </p:nvCxnSpPr>
        <p:spPr>
          <a:xfrm flipH="1">
            <a:off x="7215205" y="1823733"/>
            <a:ext cx="402222" cy="40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>
            <a:stCxn id="5" idx="5"/>
            <a:endCxn id="7" idx="2"/>
          </p:cNvCxnSpPr>
          <p:nvPr/>
        </p:nvCxnSpPr>
        <p:spPr>
          <a:xfrm>
            <a:off x="6495125" y="2039757"/>
            <a:ext cx="597155" cy="23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>
            <a:stCxn id="10" idx="2"/>
            <a:endCxn id="13" idx="7"/>
          </p:cNvCxnSpPr>
          <p:nvPr/>
        </p:nvCxnSpPr>
        <p:spPr>
          <a:xfrm flipH="1">
            <a:off x="5991069" y="3933056"/>
            <a:ext cx="741171" cy="165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a 24"/>
          <p:cNvSpPr/>
          <p:nvPr/>
        </p:nvSpPr>
        <p:spPr>
          <a:xfrm>
            <a:off x="5436096" y="332656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a 25"/>
          <p:cNvSpPr/>
          <p:nvPr/>
        </p:nvSpPr>
        <p:spPr>
          <a:xfrm>
            <a:off x="5508104" y="1052736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a 26"/>
          <p:cNvSpPr/>
          <p:nvPr/>
        </p:nvSpPr>
        <p:spPr>
          <a:xfrm>
            <a:off x="6732240" y="836712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a 27"/>
          <p:cNvSpPr/>
          <p:nvPr/>
        </p:nvSpPr>
        <p:spPr>
          <a:xfrm>
            <a:off x="6228184" y="134076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a 28"/>
          <p:cNvSpPr/>
          <p:nvPr/>
        </p:nvSpPr>
        <p:spPr>
          <a:xfrm>
            <a:off x="6660232" y="1844824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a 29"/>
          <p:cNvSpPr/>
          <p:nvPr/>
        </p:nvSpPr>
        <p:spPr>
          <a:xfrm>
            <a:off x="6084168" y="206084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ipsa 30"/>
          <p:cNvSpPr/>
          <p:nvPr/>
        </p:nvSpPr>
        <p:spPr>
          <a:xfrm>
            <a:off x="7092280" y="2564904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lipsa 31"/>
          <p:cNvSpPr/>
          <p:nvPr/>
        </p:nvSpPr>
        <p:spPr>
          <a:xfrm>
            <a:off x="7020272" y="314096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lipsa 32"/>
          <p:cNvSpPr/>
          <p:nvPr/>
        </p:nvSpPr>
        <p:spPr>
          <a:xfrm>
            <a:off x="4932040" y="2204864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a 33"/>
          <p:cNvSpPr/>
          <p:nvPr/>
        </p:nvSpPr>
        <p:spPr>
          <a:xfrm>
            <a:off x="5868144" y="2996952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a 34"/>
          <p:cNvSpPr/>
          <p:nvPr/>
        </p:nvSpPr>
        <p:spPr>
          <a:xfrm>
            <a:off x="5004048" y="3212976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lipsa 35"/>
          <p:cNvSpPr/>
          <p:nvPr/>
        </p:nvSpPr>
        <p:spPr>
          <a:xfrm>
            <a:off x="6228184" y="4437112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Elipsa 36"/>
          <p:cNvSpPr/>
          <p:nvPr/>
        </p:nvSpPr>
        <p:spPr>
          <a:xfrm>
            <a:off x="5508104" y="4221088"/>
            <a:ext cx="187220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Łącznik prosty 37"/>
          <p:cNvCxnSpPr>
            <a:stCxn id="7" idx="4"/>
            <a:endCxn id="9" idx="0"/>
          </p:cNvCxnSpPr>
          <p:nvPr/>
        </p:nvCxnSpPr>
        <p:spPr>
          <a:xfrm flipH="1">
            <a:off x="7020272" y="2348880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>
            <a:stCxn id="8" idx="5"/>
            <a:endCxn id="11" idx="1"/>
          </p:cNvCxnSpPr>
          <p:nvPr/>
        </p:nvCxnSpPr>
        <p:spPr>
          <a:xfrm>
            <a:off x="7647253" y="2831845"/>
            <a:ext cx="402222" cy="61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a 39"/>
          <p:cNvSpPr/>
          <p:nvPr/>
        </p:nvSpPr>
        <p:spPr>
          <a:xfrm>
            <a:off x="6948264" y="292494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a 40"/>
          <p:cNvSpPr/>
          <p:nvPr/>
        </p:nvSpPr>
        <p:spPr>
          <a:xfrm>
            <a:off x="7524328" y="270892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lipsa 41"/>
          <p:cNvSpPr/>
          <p:nvPr/>
        </p:nvSpPr>
        <p:spPr>
          <a:xfrm>
            <a:off x="7092280" y="220486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lipsa 42"/>
          <p:cNvSpPr/>
          <p:nvPr/>
        </p:nvSpPr>
        <p:spPr>
          <a:xfrm>
            <a:off x="8028384" y="34290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lipsa 43"/>
          <p:cNvSpPr/>
          <p:nvPr/>
        </p:nvSpPr>
        <p:spPr>
          <a:xfrm>
            <a:off x="7884368" y="400506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Elipsa 44"/>
          <p:cNvSpPr/>
          <p:nvPr/>
        </p:nvSpPr>
        <p:spPr>
          <a:xfrm>
            <a:off x="7596336" y="170080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ipsa 45"/>
          <p:cNvSpPr/>
          <p:nvPr/>
        </p:nvSpPr>
        <p:spPr>
          <a:xfrm>
            <a:off x="6372200" y="191683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ole tekstowe 46"/>
          <p:cNvSpPr txBox="1"/>
          <p:nvPr/>
        </p:nvSpPr>
        <p:spPr>
          <a:xfrm>
            <a:off x="7380312" y="260648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m=3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Elipsa 48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ISODATA 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ISODATA zaproponowany przez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Harkina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(2002) bazuje na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ale jest mniej wrażliwy na wybór parametrów wejściowych.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Ponadto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mogą być dzielone lub łączone w trakcie działania algorytmu.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Podział następuje, gdy wariancja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przekracza zadaną wartość progową.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Natomiast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są łączone, gdy odległość między ich centrami jest mniejsza od innej zadanej wartości progowej.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Oczywiście głównym problemem jest właściwy dobór parametrów.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Niech k oznacza liczbę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jakie chcemy otrzymać,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ilość elementów 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j-tym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klastrze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m – najmniejszą ilość elementów 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klastrze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M – największą ilość elementów w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klastrze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- progowe odchylenie standardowe, przy którym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są dzielone, d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progowa odległość między centrami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, przy której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są scalane.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ISODATA.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Losowo wyznacz centra k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Zakończ pracę po wykonaniu  zadanej liczby iteracji.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Przypisz każdemu elementowi najbliższe centrum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Usuń wszystkie centra, których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zawierają mniej niż m elementów.</a:t>
            </a:r>
          </a:p>
          <a:p>
            <a:pPr marL="457200" indent="-45720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Elementom z tych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przypisz najbliższe z pozostałych centrów.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Oblicz nowe położenie centrów względem elementów 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Sprawdź, czy należy połączyć lub podzielić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jeśli w danym momencie jest ich C: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Jeśli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(k+1)/2 lub (k+1)/2 &lt; C &lt; 2k i numer iteracji jest nieparzysty, spróbuj podzielić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przechodząc do punktu 6.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Jeśli C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2k lub (k+1)/2 &lt; C &lt; 2k i numer iteracji jest parzysty, spróbuj scalić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przechodząc do punktu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1845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Oblicz wartości odchylenia standardowego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gdy i-ty element należy do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j-tego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Zapamietaj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maksymalną wartość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każdym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klastrze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Jeśli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 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oraz C &lt; (k+1)/2 lub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&gt; D 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&gt; 2m, to podziel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j-ty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klaster względem osi centrum – element maksymalizujący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Zaktualizuj centra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i przejdź do punktu 2.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Oblicz odległości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xy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między centrami wszystkich par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x,y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. Uporządkuj je rosnąco. Niech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k’=min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(k, M).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Wykonaj k’ razy:  rozpatrz kolejną wartość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xy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, jeśli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xy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&lt; d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i żaden 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x, y nie został już scalony z innym, to scal je.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Zaktualizuj centra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i przejdź do punktu 2.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pl-PL" altLang="pl-PL" sz="3200" dirty="0"/>
          </a:p>
          <a:p>
            <a:pPr marL="342900" indent="-342900" eaLnBrk="1" hangingPunct="1">
              <a:spcBef>
                <a:spcPct val="20000"/>
              </a:spcBef>
            </a:pPr>
            <a:endParaRPr lang="pl-PL" altLang="pl-PL" sz="32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pl-PL" altLang="pl-PL" sz="32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pl-PL" altLang="pl-PL" sz="3200" dirty="0"/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pl-PL" altLang="pl-PL" sz="3200" dirty="0">
                <a:latin typeface="Times New Roman" pitchFamily="18" charset="0"/>
                <a:cs typeface="Times New Roman" pitchFamily="18" charset="0"/>
              </a:rPr>
              <a:t>Dziękuję za uwagę.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Celem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znalezienie naturalnego grupowania elementów (homogeniczność w grupach) przy jednoczesnym największym zróżnicowaniu pomiędzy grupami (heterogeniczność pomiędzy grupami). Liczba grup może być określona z góry lub nie.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zależności od sposobu reprezentacji i przyjętej miary grupy mogą być całkowicie odmienne (np. dla metryki euklidesowej, miejskiej,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Hamminga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). Ponieważ nie ma wzorca, więc wynik zależy od danych i sposobu grupowania.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Możemy zdefiniować funkcję jakości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(funkcja celu –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), która przyjmuje maksymalną/minimalną wartość, gdy podział na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wyznaczony.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Zależności między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klastrami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 elementami możemy zapisać w postaci macierzowej, gdzie wiersze odpowiadają elementom a kolumny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klastrom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Liczbę opisującą związek między i-tym elementem 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j-tym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klastrem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nazywamy stopniem przynależności. 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76672"/>
            <a:ext cx="8208912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ostra.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Celem ostrej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podział zbioru danych na niepuste, rozłączne podzbiory takie, że każdy element należy do dokładnie jednego podzbioru.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Wadą takiej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 przypadku określonej liczby grup jest konieczność przydziału elementów do którejś z nich nawet, gdy do niej nie pasują.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Przykładem takiego podziału jest  algorytm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Hard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k-centrów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), który został opisany na początku lat osiemdziesiątych XX wieku równolegle przez Lloyda oraz Linde, Buzo i Graya na bazie pomysłu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MacQueena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 lat sześćdziesiątych.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tym przypadku  jako funkcję jakości podziału zbioru V={v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} na k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zadanych przez ich środki 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możemy przyjąć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gdzie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{0,1},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=1 oraz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dla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n,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k.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4330824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wybierz k centrów w zbiorze danych elementów;</a:t>
            </a:r>
          </a:p>
          <a:p>
            <a:pPr marL="457200" indent="-457200">
              <a:buNone/>
            </a:pPr>
            <a:r>
              <a:rPr lang="pl-PL" sz="2000" b="1" i="1" dirty="0" err="1" smtClean="0">
                <a:latin typeface="Times New Roman" pitchFamily="18" charset="0"/>
                <a:cs typeface="Times New Roman" pitchFamily="18" charset="0"/>
              </a:rPr>
              <a:t>repeat</a:t>
            </a:r>
            <a:endParaRPr lang="pl-PL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 każdego elementu  znajdź najbliższe centrum;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oblicz nowe położenie centrów jako średnią położenia najbliższych elementów;</a:t>
            </a:r>
          </a:p>
          <a:p>
            <a:pPr marL="0" indent="0">
              <a:buNone/>
            </a:pPr>
            <a:r>
              <a:rPr lang="pl-PL" sz="2000" b="1" i="1" dirty="0" err="1" smtClean="0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położenie centrów nie zmienia się</a:t>
            </a:r>
          </a:p>
          <a:p>
            <a:pPr marL="457200" indent="-457200"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7740352" y="220486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6516216" y="9087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6588224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6012160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6516216" y="26369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7380312" y="16288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7308304" y="19168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7740352" y="24208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7164288" y="2636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6948264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8244408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6948264" y="494116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a 15"/>
          <p:cNvSpPr/>
          <p:nvPr/>
        </p:nvSpPr>
        <p:spPr>
          <a:xfrm>
            <a:off x="8100392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6084168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a 17"/>
          <p:cNvSpPr/>
          <p:nvPr/>
        </p:nvSpPr>
        <p:spPr>
          <a:xfrm>
            <a:off x="7812360" y="14127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a 18"/>
          <p:cNvSpPr/>
          <p:nvPr/>
        </p:nvSpPr>
        <p:spPr>
          <a:xfrm>
            <a:off x="7308304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a 19"/>
          <p:cNvSpPr/>
          <p:nvPr/>
        </p:nvSpPr>
        <p:spPr>
          <a:xfrm>
            <a:off x="6588224" y="4797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a 20"/>
          <p:cNvSpPr/>
          <p:nvPr/>
        </p:nvSpPr>
        <p:spPr>
          <a:xfrm>
            <a:off x="6588224" y="479715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a 21"/>
          <p:cNvSpPr/>
          <p:nvPr/>
        </p:nvSpPr>
        <p:spPr>
          <a:xfrm>
            <a:off x="6948264" y="357301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a 22"/>
          <p:cNvSpPr/>
          <p:nvPr/>
        </p:nvSpPr>
        <p:spPr>
          <a:xfrm>
            <a:off x="8244408" y="314096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a 23"/>
          <p:cNvSpPr/>
          <p:nvPr/>
        </p:nvSpPr>
        <p:spPr>
          <a:xfrm>
            <a:off x="8100392" y="371703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a 24"/>
          <p:cNvSpPr/>
          <p:nvPr/>
        </p:nvSpPr>
        <p:spPr>
          <a:xfrm>
            <a:off x="6588224" y="314096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upa 63"/>
          <p:cNvGrpSpPr/>
          <p:nvPr/>
        </p:nvGrpSpPr>
        <p:grpSpPr>
          <a:xfrm>
            <a:off x="5796136" y="692696"/>
            <a:ext cx="2844318" cy="4608512"/>
            <a:chOff x="5796136" y="692696"/>
            <a:chExt cx="2844318" cy="4608512"/>
          </a:xfrm>
        </p:grpSpPr>
        <p:cxnSp>
          <p:nvCxnSpPr>
            <p:cNvPr id="28" name="Łącznik prosty 27"/>
            <p:cNvCxnSpPr/>
            <p:nvPr/>
          </p:nvCxnSpPr>
          <p:spPr>
            <a:xfrm flipH="1" flipV="1">
              <a:off x="7668344" y="3356992"/>
              <a:ext cx="972110" cy="273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/>
          </p:nvCxnSpPr>
          <p:spPr>
            <a:xfrm flipH="1">
              <a:off x="7524328" y="3356992"/>
              <a:ext cx="122928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36"/>
            <p:cNvCxnSpPr/>
            <p:nvPr/>
          </p:nvCxnSpPr>
          <p:spPr>
            <a:xfrm flipH="1" flipV="1">
              <a:off x="5796136" y="3933056"/>
              <a:ext cx="1728192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52"/>
            <p:cNvCxnSpPr/>
            <p:nvPr/>
          </p:nvCxnSpPr>
          <p:spPr>
            <a:xfrm>
              <a:off x="6732240" y="692696"/>
              <a:ext cx="936104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57"/>
            <p:cNvCxnSpPr/>
            <p:nvPr/>
          </p:nvCxnSpPr>
          <p:spPr>
            <a:xfrm>
              <a:off x="7524328" y="4437112"/>
              <a:ext cx="576064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upa 104"/>
          <p:cNvGrpSpPr/>
          <p:nvPr/>
        </p:nvGrpSpPr>
        <p:grpSpPr>
          <a:xfrm>
            <a:off x="5724128" y="764704"/>
            <a:ext cx="2937415" cy="4161551"/>
            <a:chOff x="5724128" y="764704"/>
            <a:chExt cx="2937415" cy="4161551"/>
          </a:xfrm>
        </p:grpSpPr>
        <p:cxnSp>
          <p:nvCxnSpPr>
            <p:cNvPr id="90" name="Łącznik prosty 89"/>
            <p:cNvCxnSpPr/>
            <p:nvPr/>
          </p:nvCxnSpPr>
          <p:spPr>
            <a:xfrm flipH="1" flipV="1">
              <a:off x="6588224" y="764704"/>
              <a:ext cx="864096" cy="2376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Łącznik prosty 91"/>
            <p:cNvCxnSpPr/>
            <p:nvPr/>
          </p:nvCxnSpPr>
          <p:spPr>
            <a:xfrm flipV="1">
              <a:off x="7452320" y="2888941"/>
              <a:ext cx="1209223" cy="2520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96"/>
            <p:cNvCxnSpPr/>
            <p:nvPr/>
          </p:nvCxnSpPr>
          <p:spPr>
            <a:xfrm>
              <a:off x="6948264" y="3861048"/>
              <a:ext cx="1209223" cy="10652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>
            <a:xfrm flipV="1">
              <a:off x="5724128" y="3861048"/>
              <a:ext cx="122413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>
            <a:xfrm flipH="1">
              <a:off x="6948264" y="3140968"/>
              <a:ext cx="504056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Elipsa 105"/>
          <p:cNvSpPr/>
          <p:nvPr/>
        </p:nvSpPr>
        <p:spPr>
          <a:xfrm>
            <a:off x="6516216" y="28529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a 106"/>
          <p:cNvSpPr/>
          <p:nvPr/>
        </p:nvSpPr>
        <p:spPr>
          <a:xfrm>
            <a:off x="8172400" y="34290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Elipsa 107"/>
          <p:cNvSpPr/>
          <p:nvPr/>
        </p:nvSpPr>
        <p:spPr>
          <a:xfrm>
            <a:off x="7668344" y="191683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upa 130"/>
          <p:cNvGrpSpPr/>
          <p:nvPr/>
        </p:nvGrpSpPr>
        <p:grpSpPr>
          <a:xfrm>
            <a:off x="5508104" y="908720"/>
            <a:ext cx="3153439" cy="3909523"/>
            <a:chOff x="5508104" y="908720"/>
            <a:chExt cx="3153439" cy="3909523"/>
          </a:xfrm>
        </p:grpSpPr>
        <p:cxnSp>
          <p:nvCxnSpPr>
            <p:cNvPr id="112" name="Łącznik prosty 111"/>
            <p:cNvCxnSpPr/>
            <p:nvPr/>
          </p:nvCxnSpPr>
          <p:spPr>
            <a:xfrm flipV="1">
              <a:off x="7524328" y="2528901"/>
              <a:ext cx="1137215" cy="396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113"/>
            <p:cNvCxnSpPr/>
            <p:nvPr/>
          </p:nvCxnSpPr>
          <p:spPr>
            <a:xfrm>
              <a:off x="6300192" y="908720"/>
              <a:ext cx="1224136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Łącznik prosty 118"/>
            <p:cNvCxnSpPr/>
            <p:nvPr/>
          </p:nvCxnSpPr>
          <p:spPr>
            <a:xfrm>
              <a:off x="7092280" y="3789040"/>
              <a:ext cx="1245227" cy="10292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120"/>
            <p:cNvCxnSpPr/>
            <p:nvPr/>
          </p:nvCxnSpPr>
          <p:spPr>
            <a:xfrm flipH="1">
              <a:off x="7092281" y="2924944"/>
              <a:ext cx="432047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Łącznik prosty 125"/>
            <p:cNvCxnSpPr/>
            <p:nvPr/>
          </p:nvCxnSpPr>
          <p:spPr>
            <a:xfrm flipV="1">
              <a:off x="5508104" y="3789040"/>
              <a:ext cx="158417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upa 169"/>
          <p:cNvGrpSpPr/>
          <p:nvPr/>
        </p:nvGrpSpPr>
        <p:grpSpPr>
          <a:xfrm>
            <a:off x="5832140" y="1556792"/>
            <a:ext cx="2829403" cy="3384376"/>
            <a:chOff x="5832140" y="1556792"/>
            <a:chExt cx="2829403" cy="3384376"/>
          </a:xfrm>
        </p:grpSpPr>
        <p:cxnSp>
          <p:nvCxnSpPr>
            <p:cNvPr id="147" name="Łącznik prosty 146"/>
            <p:cNvCxnSpPr/>
            <p:nvPr/>
          </p:nvCxnSpPr>
          <p:spPr>
            <a:xfrm>
              <a:off x="5940152" y="1556792"/>
              <a:ext cx="1656184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Łącznik prosty 152"/>
            <p:cNvCxnSpPr/>
            <p:nvPr/>
          </p:nvCxnSpPr>
          <p:spPr>
            <a:xfrm flipV="1">
              <a:off x="7596336" y="2240869"/>
              <a:ext cx="1065207" cy="4680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Łącznik prosty 156"/>
            <p:cNvCxnSpPr/>
            <p:nvPr/>
          </p:nvCxnSpPr>
          <p:spPr>
            <a:xfrm flipV="1">
              <a:off x="7164288" y="2708920"/>
              <a:ext cx="43204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>
            <a:xfrm flipV="1">
              <a:off x="5832140" y="3861048"/>
              <a:ext cx="1332148" cy="3240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>
            <a:xfrm>
              <a:off x="7164288" y="3861048"/>
              <a:ext cx="1368152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Elipsa 172"/>
          <p:cNvSpPr/>
          <p:nvPr/>
        </p:nvSpPr>
        <p:spPr>
          <a:xfrm>
            <a:off x="7236296" y="170080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upa 205"/>
          <p:cNvGrpSpPr/>
          <p:nvPr/>
        </p:nvGrpSpPr>
        <p:grpSpPr>
          <a:xfrm>
            <a:off x="5364088" y="1916832"/>
            <a:ext cx="3456384" cy="3168352"/>
            <a:chOff x="5364088" y="1916832"/>
            <a:chExt cx="3456384" cy="3168352"/>
          </a:xfrm>
        </p:grpSpPr>
        <p:cxnSp>
          <p:nvCxnSpPr>
            <p:cNvPr id="183" name="Łącznik prosty 182"/>
            <p:cNvCxnSpPr/>
            <p:nvPr/>
          </p:nvCxnSpPr>
          <p:spPr>
            <a:xfrm>
              <a:off x="5652120" y="1916832"/>
              <a:ext cx="1944216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Łącznik prosty 185"/>
            <p:cNvCxnSpPr/>
            <p:nvPr/>
          </p:nvCxnSpPr>
          <p:spPr>
            <a:xfrm flipV="1">
              <a:off x="7596336" y="2060848"/>
              <a:ext cx="1224136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193"/>
            <p:cNvCxnSpPr/>
            <p:nvPr/>
          </p:nvCxnSpPr>
          <p:spPr>
            <a:xfrm flipV="1">
              <a:off x="7308304" y="2708920"/>
              <a:ext cx="288032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Łącznik prosty 199"/>
            <p:cNvCxnSpPr/>
            <p:nvPr/>
          </p:nvCxnSpPr>
          <p:spPr>
            <a:xfrm flipV="1">
              <a:off x="5364088" y="4005064"/>
              <a:ext cx="194421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Łącznik prosty 204"/>
            <p:cNvCxnSpPr/>
            <p:nvPr/>
          </p:nvCxnSpPr>
          <p:spPr>
            <a:xfrm>
              <a:off x="7308304" y="4005064"/>
              <a:ext cx="1368152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5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106" grpId="0" animBg="1"/>
      <p:bldP spid="106" grpId="1" animBg="1"/>
      <p:bldP spid="107" grpId="0" animBg="1"/>
      <p:bldP spid="108" grpId="0" animBg="1"/>
      <p:bldP spid="108" grpId="1" animBg="1"/>
      <p:bldP spid="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Algorytm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szybki i wymaga mało pamięci, ale jego wynik jest bardzo zależny od wyboru początkowych centrów.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Ponadto znalezienie optymalnego rozwiązania jest problemem NP.-trudnym nawet dla małych k.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Dlatego dobrze jest zastosować go wielokrotnie dla różnych losowo wybranych zbiorów centrów., aby otrzymać możliwie najlepsze rozwiązanie.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Poza tym może się zdarzyć, że centrum nie wyznacza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(nie jest przypisane  do żadnego zbioru elementów).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Przykład.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611560" y="508518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971600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3419872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3635896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3923928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6588224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7164288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7452320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7164288" y="50131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a 17"/>
          <p:cNvSpPr/>
          <p:nvPr/>
        </p:nvSpPr>
        <p:spPr>
          <a:xfrm>
            <a:off x="6588224" y="50131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a 18"/>
          <p:cNvSpPr/>
          <p:nvPr/>
        </p:nvSpPr>
        <p:spPr>
          <a:xfrm>
            <a:off x="971600" y="50131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a 19"/>
          <p:cNvSpPr/>
          <p:nvPr/>
        </p:nvSpPr>
        <p:spPr>
          <a:xfrm>
            <a:off x="2771800" y="50131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a 20"/>
          <p:cNvSpPr/>
          <p:nvPr/>
        </p:nvSpPr>
        <p:spPr>
          <a:xfrm>
            <a:off x="7308304" y="50131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a 21"/>
          <p:cNvSpPr/>
          <p:nvPr/>
        </p:nvSpPr>
        <p:spPr>
          <a:xfrm>
            <a:off x="5220072" y="50131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Łącznik prosty 23"/>
          <p:cNvCxnSpPr/>
          <p:nvPr/>
        </p:nvCxnSpPr>
        <p:spPr>
          <a:xfrm flipV="1">
            <a:off x="3851920" y="443711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 flipV="1">
            <a:off x="6948264" y="443711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V="1">
            <a:off x="4067944" y="443711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a 45"/>
          <p:cNvSpPr/>
          <p:nvPr/>
        </p:nvSpPr>
        <p:spPr>
          <a:xfrm>
            <a:off x="3203848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Łącznik prosty 63"/>
          <p:cNvCxnSpPr/>
          <p:nvPr/>
        </p:nvCxnSpPr>
        <p:spPr>
          <a:xfrm flipV="1">
            <a:off x="6300192" y="443711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Aby zachować określoną liczbę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klastrów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możemy wprowadzić warunek, że centrum musi być jednym z elementów zbioru.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Wtedy funkcja jakości przybrałaby postać: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gdzie dla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n, 1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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{0,1},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jk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=1 oraz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pl-PL" sz="2000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takiego, że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mj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=1 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in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-v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minimalna.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3960440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Przykład.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5565198" y="9087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5637206" y="16287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5061142" y="278092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6357286" y="19168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6789334" y="242088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213270" y="263691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5997246" y="357301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7293390" y="31409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a 15"/>
          <p:cNvSpPr/>
          <p:nvPr/>
        </p:nvSpPr>
        <p:spPr>
          <a:xfrm>
            <a:off x="7149374" y="37170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5133150" y="37890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a 17"/>
          <p:cNvSpPr/>
          <p:nvPr/>
        </p:nvSpPr>
        <p:spPr>
          <a:xfrm>
            <a:off x="6861342" y="141277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a 18"/>
          <p:cNvSpPr/>
          <p:nvPr/>
        </p:nvSpPr>
        <p:spPr>
          <a:xfrm>
            <a:off x="6357286" y="501317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a 19"/>
          <p:cNvSpPr/>
          <p:nvPr/>
        </p:nvSpPr>
        <p:spPr>
          <a:xfrm>
            <a:off x="5637206" y="479715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a 20"/>
          <p:cNvSpPr/>
          <p:nvPr/>
        </p:nvSpPr>
        <p:spPr>
          <a:xfrm>
            <a:off x="5637206" y="4797151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a 21"/>
          <p:cNvSpPr/>
          <p:nvPr/>
        </p:nvSpPr>
        <p:spPr>
          <a:xfrm>
            <a:off x="5997246" y="3573015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a 22"/>
          <p:cNvSpPr/>
          <p:nvPr/>
        </p:nvSpPr>
        <p:spPr>
          <a:xfrm>
            <a:off x="7293390" y="3140967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a 23"/>
          <p:cNvSpPr/>
          <p:nvPr/>
        </p:nvSpPr>
        <p:spPr>
          <a:xfrm>
            <a:off x="7149374" y="3717031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upa 25"/>
          <p:cNvGrpSpPr/>
          <p:nvPr/>
        </p:nvGrpSpPr>
        <p:grpSpPr>
          <a:xfrm>
            <a:off x="4845118" y="692695"/>
            <a:ext cx="2844318" cy="4608512"/>
            <a:chOff x="5796136" y="692696"/>
            <a:chExt cx="2844318" cy="4608512"/>
          </a:xfrm>
        </p:grpSpPr>
        <p:cxnSp>
          <p:nvCxnSpPr>
            <p:cNvPr id="27" name="Łącznik prosty 26"/>
            <p:cNvCxnSpPr/>
            <p:nvPr/>
          </p:nvCxnSpPr>
          <p:spPr>
            <a:xfrm flipH="1" flipV="1">
              <a:off x="7668344" y="3356992"/>
              <a:ext cx="972110" cy="273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27"/>
            <p:cNvCxnSpPr/>
            <p:nvPr/>
          </p:nvCxnSpPr>
          <p:spPr>
            <a:xfrm flipH="1">
              <a:off x="7524328" y="3356992"/>
              <a:ext cx="122928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28"/>
            <p:cNvCxnSpPr/>
            <p:nvPr/>
          </p:nvCxnSpPr>
          <p:spPr>
            <a:xfrm flipH="1" flipV="1">
              <a:off x="5796136" y="3933056"/>
              <a:ext cx="1728192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Łącznik prosty 29"/>
            <p:cNvCxnSpPr/>
            <p:nvPr/>
          </p:nvCxnSpPr>
          <p:spPr>
            <a:xfrm>
              <a:off x="6732240" y="692696"/>
              <a:ext cx="936104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/>
          </p:nvCxnSpPr>
          <p:spPr>
            <a:xfrm>
              <a:off x="7524328" y="4437112"/>
              <a:ext cx="576064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Elipsa 31"/>
          <p:cNvSpPr/>
          <p:nvPr/>
        </p:nvSpPr>
        <p:spPr>
          <a:xfrm>
            <a:off x="6213270" y="2636911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a 33"/>
          <p:cNvSpPr/>
          <p:nvPr/>
        </p:nvSpPr>
        <p:spPr>
          <a:xfrm>
            <a:off x="6357286" y="1916831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a 34"/>
          <p:cNvSpPr/>
          <p:nvPr/>
        </p:nvSpPr>
        <p:spPr>
          <a:xfrm>
            <a:off x="6789334" y="2420887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upa 53"/>
          <p:cNvGrpSpPr/>
          <p:nvPr/>
        </p:nvGrpSpPr>
        <p:grpSpPr>
          <a:xfrm>
            <a:off x="5004048" y="620688"/>
            <a:ext cx="2613378" cy="4896543"/>
            <a:chOff x="5955066" y="620689"/>
            <a:chExt cx="2613378" cy="4896543"/>
          </a:xfrm>
        </p:grpSpPr>
        <p:cxnSp>
          <p:nvCxnSpPr>
            <p:cNvPr id="37" name="Łącznik prosty 36"/>
            <p:cNvCxnSpPr/>
            <p:nvPr/>
          </p:nvCxnSpPr>
          <p:spPr>
            <a:xfrm flipH="1" flipV="1">
              <a:off x="6804248" y="620689"/>
              <a:ext cx="936104" cy="25922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39"/>
            <p:cNvCxnSpPr/>
            <p:nvPr/>
          </p:nvCxnSpPr>
          <p:spPr>
            <a:xfrm flipH="1">
              <a:off x="7740352" y="2960948"/>
              <a:ext cx="828092" cy="252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44"/>
            <p:cNvCxnSpPr/>
            <p:nvPr/>
          </p:nvCxnSpPr>
          <p:spPr>
            <a:xfrm flipH="1" flipV="1">
              <a:off x="5955066" y="3537013"/>
              <a:ext cx="1209222" cy="324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/>
            <p:cNvCxnSpPr/>
            <p:nvPr/>
          </p:nvCxnSpPr>
          <p:spPr>
            <a:xfrm flipH="1" flipV="1">
              <a:off x="7164288" y="3861048"/>
              <a:ext cx="108012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52"/>
            <p:cNvCxnSpPr/>
            <p:nvPr/>
          </p:nvCxnSpPr>
          <p:spPr>
            <a:xfrm flipH="1">
              <a:off x="7164288" y="3212976"/>
              <a:ext cx="576064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a 88"/>
          <p:cNvGrpSpPr/>
          <p:nvPr/>
        </p:nvGrpSpPr>
        <p:grpSpPr>
          <a:xfrm>
            <a:off x="4845118" y="2060847"/>
            <a:ext cx="3168354" cy="3672408"/>
            <a:chOff x="5796136" y="2060848"/>
            <a:chExt cx="3168354" cy="3672408"/>
          </a:xfrm>
        </p:grpSpPr>
        <p:cxnSp>
          <p:nvCxnSpPr>
            <p:cNvPr id="56" name="Łącznik prosty 55"/>
            <p:cNvCxnSpPr/>
            <p:nvPr/>
          </p:nvCxnSpPr>
          <p:spPr>
            <a:xfrm flipH="1">
              <a:off x="8316416" y="2348880"/>
              <a:ext cx="648074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Łącznik prosty 58"/>
            <p:cNvCxnSpPr/>
            <p:nvPr/>
          </p:nvCxnSpPr>
          <p:spPr>
            <a:xfrm flipH="1" flipV="1">
              <a:off x="5796136" y="3501008"/>
              <a:ext cx="1368152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Łącznik prosty 60"/>
            <p:cNvCxnSpPr/>
            <p:nvPr/>
          </p:nvCxnSpPr>
          <p:spPr>
            <a:xfrm>
              <a:off x="7164288" y="3861048"/>
              <a:ext cx="1224136" cy="1872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62"/>
            <p:cNvCxnSpPr/>
            <p:nvPr/>
          </p:nvCxnSpPr>
          <p:spPr>
            <a:xfrm flipV="1">
              <a:off x="7164288" y="2708920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Łącznik prosty 67"/>
            <p:cNvCxnSpPr/>
            <p:nvPr/>
          </p:nvCxnSpPr>
          <p:spPr>
            <a:xfrm flipH="1" flipV="1">
              <a:off x="6516216" y="2060848"/>
              <a:ext cx="180020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32" grpId="0" animBg="1"/>
      <p:bldP spid="34" grpId="0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Klasteryzacja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rozmyta (nieostra).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Możemy zdefiniować podział, w którym poszczególne elementy mogą należeć do różnych grup.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tym przypadku  określany jest stopień przynależności do danej grupy. Przyjmuje on wartość z przedziału [0, 1].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Wyróżniamy dwa rodzaje takich podziałów: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probabilistyczne, gdy suma stopni przynależności elementu do każdej z grup sumuje się do 1,</a:t>
            </a:r>
          </a:p>
          <a:p>
            <a:pPr marL="0" indent="0">
              <a:buFontTx/>
              <a:buChar char="-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posybilistyczne, gdy suma stopni przynależności elementu może być dowolna.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2196</Words>
  <Application>Microsoft Office PowerPoint</Application>
  <PresentationFormat>Pokaz na ekranie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Mirek</dc:creator>
  <cp:lastModifiedBy>Mirek</cp:lastModifiedBy>
  <cp:revision>202</cp:revision>
  <dcterms:created xsi:type="dcterms:W3CDTF">2025-05-19T20:42:23Z</dcterms:created>
  <dcterms:modified xsi:type="dcterms:W3CDTF">2025-05-27T13:36:12Z</dcterms:modified>
</cp:coreProperties>
</file>