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64" r:id="rId8"/>
    <p:sldId id="265" r:id="rId9"/>
    <p:sldId id="259" r:id="rId10"/>
    <p:sldId id="266" r:id="rId11"/>
    <p:sldId id="267" r:id="rId12"/>
    <p:sldId id="277" r:id="rId13"/>
    <p:sldId id="27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  <p:sldId id="279" r:id="rId23"/>
    <p:sldId id="280" r:id="rId24"/>
    <p:sldId id="281" r:id="rId25"/>
    <p:sldId id="263" r:id="rId2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D62C7-7065-4C88-AED8-BA5560C9BB66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76F7-3D33-4EBB-A51B-64A239ED6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D62C7-7065-4C88-AED8-BA5560C9BB66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76F7-3D33-4EBB-A51B-64A239ED6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D62C7-7065-4C88-AED8-BA5560C9BB66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76F7-3D33-4EBB-A51B-64A239ED6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D62C7-7065-4C88-AED8-BA5560C9BB66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76F7-3D33-4EBB-A51B-64A239ED6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D62C7-7065-4C88-AED8-BA5560C9BB66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76F7-3D33-4EBB-A51B-64A239ED6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D62C7-7065-4C88-AED8-BA5560C9BB66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76F7-3D33-4EBB-A51B-64A239ED6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D62C7-7065-4C88-AED8-BA5560C9BB66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76F7-3D33-4EBB-A51B-64A239ED6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D62C7-7065-4C88-AED8-BA5560C9BB66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76F7-3D33-4EBB-A51B-64A239ED6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D62C7-7065-4C88-AED8-BA5560C9BB66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76F7-3D33-4EBB-A51B-64A239ED6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D62C7-7065-4C88-AED8-BA5560C9BB66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76F7-3D33-4EBB-A51B-64A239ED6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D62C7-7065-4C88-AED8-BA5560C9BB66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76F7-3D33-4EBB-A51B-64A239ED6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D62C7-7065-4C88-AED8-BA5560C9BB66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276F7-3D33-4EBB-A51B-64A239ED6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55576" y="260648"/>
            <a:ext cx="77724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pl-PL" altLang="pl-PL" sz="3200" dirty="0">
                <a:latin typeface="Times New Roman" pitchFamily="18" charset="0"/>
                <a:cs typeface="Times New Roman" pitchFamily="18" charset="0"/>
              </a:rPr>
              <a:t>Geometria obrazu</a:t>
            </a:r>
            <a:r>
              <a:rPr lang="pl-PL" altLang="pl-PL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altLang="pl-PL" sz="3600" dirty="0">
                <a:latin typeface="Times New Roman" pitchFamily="18" charset="0"/>
                <a:cs typeface="Times New Roman" pitchFamily="18" charset="0"/>
              </a:rPr>
            </a:br>
            <a:r>
              <a:rPr lang="pl-PL" altLang="pl-PL" sz="2800" dirty="0">
                <a:latin typeface="Times New Roman" pitchFamily="18" charset="0"/>
                <a:cs typeface="Times New Roman" pitchFamily="18" charset="0"/>
              </a:rPr>
              <a:t>Wykład </a:t>
            </a:r>
            <a:r>
              <a:rPr lang="pl-PL" altLang="pl-PL" sz="2800" dirty="0" smtClean="0">
                <a:latin typeface="Times New Roman" pitchFamily="18" charset="0"/>
                <a:cs typeface="Times New Roman" pitchFamily="18" charset="0"/>
              </a:rPr>
              <a:t>14</a:t>
            </a:r>
            <a:endParaRPr lang="pl-PL" altLang="pl-PL" sz="28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pl-PL" altLang="pl-PL" sz="2400" dirty="0" err="1" smtClean="0">
                <a:latin typeface="Times New Roman" pitchFamily="18" charset="0"/>
                <a:cs typeface="Times New Roman" pitchFamily="18" charset="0"/>
              </a:rPr>
              <a:t>Klasteryzacja</a:t>
            </a:r>
            <a:endParaRPr lang="pl-PL" altLang="pl-P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49226" y="2148186"/>
            <a:ext cx="7772400" cy="3945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1" hangingPunct="1">
              <a:spcBef>
                <a:spcPct val="20000"/>
              </a:spcBef>
              <a:buFontTx/>
              <a:buAutoNum type="arabicPeriod"/>
            </a:pPr>
            <a:r>
              <a:rPr lang="pl-PL" altLang="pl-PL" sz="2400" dirty="0" smtClean="0">
                <a:latin typeface="Times New Roman" pitchFamily="18" charset="0"/>
                <a:cs typeface="Times New Roman" pitchFamily="18" charset="0"/>
              </a:rPr>
              <a:t>Grupowanie danych.</a:t>
            </a:r>
            <a:endParaRPr lang="pl-PL" altLang="pl-PL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spcBef>
                <a:spcPct val="20000"/>
              </a:spcBef>
              <a:buFontTx/>
              <a:buAutoNum type="arabicPeriod"/>
            </a:pPr>
            <a:r>
              <a:rPr lang="pl-PL" altLang="pl-PL" sz="2400" dirty="0" err="1" smtClean="0">
                <a:latin typeface="Times New Roman" pitchFamily="18" charset="0"/>
                <a:cs typeface="Times New Roman" pitchFamily="18" charset="0"/>
              </a:rPr>
              <a:t>Klasteryzacja</a:t>
            </a:r>
            <a:r>
              <a:rPr lang="pl-PL" altLang="pl-PL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pl-PL" altLang="pl-PL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spcBef>
                <a:spcPct val="20000"/>
              </a:spcBef>
            </a:pPr>
            <a:r>
              <a:rPr lang="pl-PL" altLang="pl-PL" sz="2400" dirty="0" smtClean="0">
                <a:latin typeface="Times New Roman" pitchFamily="18" charset="0"/>
                <a:cs typeface="Times New Roman" pitchFamily="18" charset="0"/>
              </a:rPr>
              <a:t>- ostra,</a:t>
            </a:r>
            <a:endParaRPr lang="pl-PL" altLang="pl-PL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20000"/>
              </a:spcBef>
              <a:buFontTx/>
              <a:buChar char="-"/>
            </a:pPr>
            <a:r>
              <a:rPr lang="pl-PL" altLang="pl-PL" sz="2400" dirty="0" smtClean="0">
                <a:latin typeface="Times New Roman" pitchFamily="18" charset="0"/>
                <a:cs typeface="Times New Roman" pitchFamily="18" charset="0"/>
              </a:rPr>
              <a:t> rozmyta.</a:t>
            </a:r>
          </a:p>
          <a:p>
            <a:pPr marL="457200" indent="-457200" eaLnBrk="1" hangingPunct="1">
              <a:spcBef>
                <a:spcPct val="20000"/>
              </a:spcBef>
              <a:buFont typeface="+mj-lt"/>
              <a:buAutoNum type="arabicPeriod" startAt="3"/>
            </a:pPr>
            <a:r>
              <a:rPr lang="pl-PL" altLang="pl-PL" sz="2400" dirty="0" smtClean="0">
                <a:latin typeface="Times New Roman" pitchFamily="18" charset="0"/>
                <a:cs typeface="Times New Roman" pitchFamily="18" charset="0"/>
              </a:rPr>
              <a:t>Algorytm EM.</a:t>
            </a:r>
          </a:p>
          <a:p>
            <a:pPr marL="457200" indent="-457200" eaLnBrk="1" hangingPunct="1">
              <a:spcBef>
                <a:spcPct val="20000"/>
              </a:spcBef>
              <a:buFont typeface="+mj-lt"/>
              <a:buAutoNum type="arabicPeriod" startAt="3"/>
            </a:pPr>
            <a:r>
              <a:rPr lang="pl-PL" altLang="pl-PL" sz="2400" dirty="0" err="1" smtClean="0">
                <a:latin typeface="Times New Roman" pitchFamily="18" charset="0"/>
                <a:cs typeface="Times New Roman" pitchFamily="18" charset="0"/>
              </a:rPr>
              <a:t>Klasteryzacja</a:t>
            </a:r>
            <a:r>
              <a:rPr lang="pl-PL" altLang="pl-PL" sz="2400" dirty="0" smtClean="0">
                <a:latin typeface="Times New Roman" pitchFamily="18" charset="0"/>
                <a:cs typeface="Times New Roman" pitchFamily="18" charset="0"/>
              </a:rPr>
              <a:t> hierarchiczna.</a:t>
            </a:r>
          </a:p>
          <a:p>
            <a:pPr marL="457200" indent="-457200" eaLnBrk="1" hangingPunct="1">
              <a:spcBef>
                <a:spcPct val="20000"/>
              </a:spcBef>
              <a:buFont typeface="+mj-lt"/>
              <a:buAutoNum type="arabicPeriod" startAt="3"/>
            </a:pPr>
            <a:r>
              <a:rPr lang="pl-PL" altLang="pl-PL" sz="2400" dirty="0" smtClean="0">
                <a:latin typeface="Times New Roman" pitchFamily="18" charset="0"/>
                <a:cs typeface="Times New Roman" pitchFamily="18" charset="0"/>
              </a:rPr>
              <a:t>Algorytmy grafowe.</a:t>
            </a:r>
          </a:p>
          <a:p>
            <a:pPr marL="457200" indent="-457200" eaLnBrk="1" hangingPunct="1">
              <a:spcBef>
                <a:spcPct val="20000"/>
              </a:spcBef>
              <a:buFont typeface="+mj-lt"/>
              <a:buAutoNum type="arabicPeriod" startAt="3"/>
            </a:pPr>
            <a:r>
              <a:rPr lang="pl-PL" altLang="pl-PL" sz="2400" dirty="0" smtClean="0">
                <a:latin typeface="Times New Roman" pitchFamily="18" charset="0"/>
                <a:cs typeface="Times New Roman" pitchFamily="18" charset="0"/>
              </a:rPr>
              <a:t>DBSCAN – </a:t>
            </a:r>
            <a:r>
              <a:rPr lang="pl-PL" altLang="pl-PL" sz="2400" dirty="0" err="1" smtClean="0">
                <a:latin typeface="Times New Roman" pitchFamily="18" charset="0"/>
                <a:cs typeface="Times New Roman" pitchFamily="18" charset="0"/>
              </a:rPr>
              <a:t>klasteryzacja</a:t>
            </a:r>
            <a:r>
              <a:rPr lang="pl-PL" altLang="pl-PL" sz="2400" dirty="0" smtClean="0">
                <a:latin typeface="Times New Roman" pitchFamily="18" charset="0"/>
                <a:cs typeface="Times New Roman" pitchFamily="18" charset="0"/>
              </a:rPr>
              <a:t> gęstościowa.</a:t>
            </a:r>
          </a:p>
          <a:p>
            <a:pPr marL="457200" indent="-457200" eaLnBrk="1" hangingPunct="1">
              <a:spcBef>
                <a:spcPct val="20000"/>
              </a:spcBef>
              <a:buFont typeface="+mj-lt"/>
              <a:buAutoNum type="arabicPeriod" startAt="3"/>
            </a:pPr>
            <a:r>
              <a:rPr lang="pl-PL" altLang="pl-PL" sz="2400" dirty="0" smtClean="0">
                <a:latin typeface="Times New Roman" pitchFamily="18" charset="0"/>
                <a:cs typeface="Times New Roman" pitchFamily="18" charset="0"/>
              </a:rPr>
              <a:t>Algorytm ISODATA.</a:t>
            </a:r>
            <a:endParaRPr lang="pl-PL" alt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Przykładem podziału probabilistycznego może być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Fuzzy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k-Means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w którym funkcja jakości jest postaci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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in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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jk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|v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-c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gdzie m jest parametrem skalującym (im większe m tym większe rozmycie),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[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0,1], 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= 1/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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sk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(|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-c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|/|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-c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|)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</a:rPr>
              <a:t>2/(m-1)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oraz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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in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(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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in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dla 1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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n, 1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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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k.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tym przypadku iterujemy algorytm tak długo, aż zmiana funkcji jakości (bądź współczynników) nie będzie większa od pewnego ustalonego 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.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Innym przykładem może być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k-Means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w którym elementom należącym do brzegu q obszarów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Voronoi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przypisujemy wagi 1/q względem każdego z tych obszarów.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620688"/>
            <a:ext cx="8208912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Natomiast przykładem podziału posybilistycznego może być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Possibilistic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k-Means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posiadający funkcję jakości postaci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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in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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jk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|v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-c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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jk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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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in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(1-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gdzie m jest parametrem skalującym rozmycie,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parametr (nazywany skalą lub typowością)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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= 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in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|v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-c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/ 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in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= (1+((|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-c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|)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</a:rPr>
              <a:t>2/(m-1)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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))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[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0,1] oraz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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in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(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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in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dla 1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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n, 1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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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k.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Drugi człon funkcji jakości wymusza jak największe stopnie przynależności do danego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Podobnie jak w poprzednim przypadku iterujemy algorytm tak długo, aż zmiana funkcji jakości (bądź współczynników) nie będzie większa od pewnego ustalonego 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.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Innym przykładem może być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k-Means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w którym elementom należącym do brzegu q obszarów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Voronoi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przypisujemy jednostkowe wagi względem każdego z tych obszarów.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Algorytm EM (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Expectation-Maximization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Sposób konstrukcji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klastrów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zastosowany w metodzie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k-Means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możemy uogólnić traktując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klastry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jako różne rozkłady prawdopodobieństwa.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Rozpatrzmy k rozkładów normalnych z parametrami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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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(dla elementu v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(v)=(2)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-1/2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exp((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v-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/2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) oraz wagą rozkładu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dla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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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k.</a:t>
            </a:r>
            <a:endParaRPr lang="pl-PL" sz="2000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Wtedy funkcja jakości ma postać  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in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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jk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(v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)).</a:t>
            </a:r>
            <a:endParaRPr lang="pl-PL" sz="2000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Algorytm.</a:t>
            </a:r>
          </a:p>
          <a:p>
            <a:pPr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Wybierz układy parametrów (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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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) dla 1  j  k. </a:t>
            </a:r>
          </a:p>
          <a:p>
            <a:pPr marL="457200" indent="-457200">
              <a:buAutoNum type="arabicPeriod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Expectation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) Oblicz oczekiwane stopnie przynależności elementów do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klastrów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(prawdopodobieństwa wynikające </a:t>
            </a:r>
            <a:r>
              <a:rPr lang="pl-PL" sz="2000" smtClean="0">
                <a:latin typeface="Times New Roman" pitchFamily="18" charset="0"/>
                <a:cs typeface="Times New Roman" pitchFamily="18" charset="0"/>
              </a:rPr>
              <a:t>z rozkładów).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Maximization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) Wyznacz nowe układy parametrów.</a:t>
            </a:r>
          </a:p>
          <a:p>
            <a:pPr marL="457200" indent="-457200">
              <a:buAutoNum type="arabicPeriod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Powtórz kroki 2-3 aż do osiągnięcia dostatecznie małej zmiany funkcji jakości.</a:t>
            </a:r>
          </a:p>
          <a:p>
            <a:pPr marL="457200" indent="-45720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Nowe parametry obliczane są według wzorów:</a:t>
            </a:r>
          </a:p>
          <a:p>
            <a:pPr marL="457200" indent="-457200">
              <a:buNone/>
            </a:pP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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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in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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in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,</a:t>
            </a:r>
          </a:p>
          <a:p>
            <a:pPr marL="457200" indent="-45720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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j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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in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|v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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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in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dla 1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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n, 1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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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k.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1845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Klasteryzacja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hierarchiczna.</a:t>
            </a:r>
          </a:p>
          <a:p>
            <a:pPr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Klasteryzacja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hierarchiczna jest metodą grupowania danych poprzez tworzenie drzewa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klastrów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(dendrogramu). Drzewo jest hierarchiczną strukturą, w której para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klastrów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na niższym poziomie tworzy klaster na poziomie wyższym.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Drzewo nie musi być zrównoważone.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Przykład.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Łącznik prosty 5"/>
          <p:cNvCxnSpPr/>
          <p:nvPr/>
        </p:nvCxnSpPr>
        <p:spPr>
          <a:xfrm>
            <a:off x="971600" y="5589240"/>
            <a:ext cx="7344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lipsa 7"/>
          <p:cNvSpPr/>
          <p:nvPr/>
        </p:nvSpPr>
        <p:spPr>
          <a:xfrm>
            <a:off x="2555776" y="364502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lipsa 8"/>
          <p:cNvSpPr/>
          <p:nvPr/>
        </p:nvSpPr>
        <p:spPr>
          <a:xfrm>
            <a:off x="3851920" y="551723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lipsa 9"/>
          <p:cNvSpPr/>
          <p:nvPr/>
        </p:nvSpPr>
        <p:spPr>
          <a:xfrm>
            <a:off x="5580112" y="551723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Elipsa 10"/>
          <p:cNvSpPr/>
          <p:nvPr/>
        </p:nvSpPr>
        <p:spPr>
          <a:xfrm>
            <a:off x="6732240" y="551723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Elipsa 11"/>
          <p:cNvSpPr/>
          <p:nvPr/>
        </p:nvSpPr>
        <p:spPr>
          <a:xfrm>
            <a:off x="7380312" y="551723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lipsa 12"/>
          <p:cNvSpPr/>
          <p:nvPr/>
        </p:nvSpPr>
        <p:spPr>
          <a:xfrm>
            <a:off x="6084168" y="458112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7020272" y="50131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Elipsa 14"/>
          <p:cNvSpPr/>
          <p:nvPr/>
        </p:nvSpPr>
        <p:spPr>
          <a:xfrm>
            <a:off x="1259632" y="551723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Elipsa 15"/>
          <p:cNvSpPr/>
          <p:nvPr/>
        </p:nvSpPr>
        <p:spPr>
          <a:xfrm>
            <a:off x="4788024" y="414908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Łącznik prosty 17"/>
          <p:cNvCxnSpPr>
            <a:endCxn id="8" idx="3"/>
          </p:cNvCxnSpPr>
          <p:nvPr/>
        </p:nvCxnSpPr>
        <p:spPr>
          <a:xfrm flipV="1">
            <a:off x="1403648" y="3767949"/>
            <a:ext cx="1173219" cy="1677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19"/>
          <p:cNvCxnSpPr>
            <a:endCxn id="16" idx="3"/>
          </p:cNvCxnSpPr>
          <p:nvPr/>
        </p:nvCxnSpPr>
        <p:spPr>
          <a:xfrm flipV="1">
            <a:off x="3995936" y="4272005"/>
            <a:ext cx="813179" cy="11732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21"/>
          <p:cNvCxnSpPr>
            <a:endCxn id="13" idx="3"/>
          </p:cNvCxnSpPr>
          <p:nvPr/>
        </p:nvCxnSpPr>
        <p:spPr>
          <a:xfrm flipV="1">
            <a:off x="5724128" y="4704053"/>
            <a:ext cx="381131" cy="7411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23"/>
          <p:cNvCxnSpPr>
            <a:endCxn id="14" idx="3"/>
          </p:cNvCxnSpPr>
          <p:nvPr/>
        </p:nvCxnSpPr>
        <p:spPr>
          <a:xfrm flipV="1">
            <a:off x="6876256" y="5136101"/>
            <a:ext cx="165107" cy="3091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25"/>
          <p:cNvCxnSpPr>
            <a:endCxn id="14" idx="5"/>
          </p:cNvCxnSpPr>
          <p:nvPr/>
        </p:nvCxnSpPr>
        <p:spPr>
          <a:xfrm flipH="1" flipV="1">
            <a:off x="7143197" y="5136101"/>
            <a:ext cx="237115" cy="3091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27"/>
          <p:cNvCxnSpPr>
            <a:stCxn id="14" idx="1"/>
            <a:endCxn id="13" idx="5"/>
          </p:cNvCxnSpPr>
          <p:nvPr/>
        </p:nvCxnSpPr>
        <p:spPr>
          <a:xfrm flipH="1" flipV="1">
            <a:off x="6207093" y="4704053"/>
            <a:ext cx="834270" cy="330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29"/>
          <p:cNvCxnSpPr>
            <a:stCxn id="13" idx="2"/>
            <a:endCxn id="16" idx="5"/>
          </p:cNvCxnSpPr>
          <p:nvPr/>
        </p:nvCxnSpPr>
        <p:spPr>
          <a:xfrm flipH="1" flipV="1">
            <a:off x="4910949" y="4272005"/>
            <a:ext cx="1173219" cy="3811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31"/>
          <p:cNvCxnSpPr>
            <a:stCxn id="16" idx="2"/>
            <a:endCxn id="8" idx="6"/>
          </p:cNvCxnSpPr>
          <p:nvPr/>
        </p:nvCxnSpPr>
        <p:spPr>
          <a:xfrm flipH="1" flipV="1">
            <a:off x="2699792" y="3717032"/>
            <a:ext cx="2088232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4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Podobnie jak w przypadku brył ograniczających są dwa sposoby tworzenia takich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klasteryzacji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Metoda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skupiskowa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(aglomeracyjna).</a:t>
            </a:r>
          </a:p>
          <a:p>
            <a:pPr marL="0" indent="0">
              <a:buFontTx/>
              <a:buChar char="-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Początkowo każdy element tworzy osobną grupę.</a:t>
            </a:r>
          </a:p>
          <a:p>
            <a:pPr marL="0" indent="0">
              <a:buFontTx/>
              <a:buChar char="-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W kolejnych krokach łączone są dwie najbliższe grupy.</a:t>
            </a:r>
          </a:p>
          <a:p>
            <a:pPr marL="0" indent="0">
              <a:buFontTx/>
              <a:buChar char="-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W ostatnim kroku tworzona jest jedna grupa zawierająca wszystkie elementy.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Metoda dzieląca.</a:t>
            </a:r>
          </a:p>
          <a:p>
            <a:pPr marL="0" indent="0">
              <a:buFontTx/>
              <a:buChar char="-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Początkowo wszystkie elementy są w jednej grupie.</a:t>
            </a:r>
          </a:p>
          <a:p>
            <a:pPr marL="0" indent="0">
              <a:buFontTx/>
              <a:buChar char="-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W kolejnych krokach najbardziej niepodobne elementy rozdzielane są na dwie grupy.</a:t>
            </a:r>
          </a:p>
          <a:p>
            <a:pPr marL="0" indent="0">
              <a:buFontTx/>
              <a:buChar char="-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Po ostatnim kroku wszystkie elementy tworzą osobne grupy.</a:t>
            </a:r>
          </a:p>
          <a:p>
            <a:pPr>
              <a:buFontTx/>
              <a:buChar char="-"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5446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Głównym problemem jest tu zdefiniowanie odległości między grupami.</a:t>
            </a:r>
          </a:p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Możemy tu zastosować np. jedną z następujących metod:</a:t>
            </a:r>
          </a:p>
          <a:p>
            <a:pPr marL="0" indent="0">
              <a:buFontTx/>
              <a:buChar char="-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Metoda najbliższego sąsiedztwa – obliczana jest najmniejsza odległość między elementami różnych grup.</a:t>
            </a:r>
          </a:p>
          <a:p>
            <a:pPr marL="0" indent="0">
              <a:buFontTx/>
              <a:buChar char="-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Metoda średniego sąsiedztwa – liczona jest średnia odległość dla wszystkich par elementów z różnych grup.</a:t>
            </a:r>
          </a:p>
          <a:p>
            <a:pPr marL="0" indent="0">
              <a:buFontTx/>
              <a:buChar char="-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Metoda najdalszego sąsiedztwa – określana jest największa odległość między elementami różnych grup.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Pierwszy sposób liczenia odległości jest dobry dla metody skupiającej a drugi dla dzielącej.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ten sposób możemy tworzyć podział na odpowiednią liczbę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klastrów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(zatrzymujemy algorytm po jej osiągnięciu).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Przykładowe działanie tych metod możemy przedstawić z pomocą algorytmów grafowych.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692696"/>
            <a:ext cx="3888432" cy="547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Algorytmy grafowe.</a:t>
            </a:r>
          </a:p>
          <a:p>
            <a:pPr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Algorytm minimalnego drzewa rozpinającego.</a:t>
            </a:r>
          </a:p>
          <a:p>
            <a:pPr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Stwórz MST.</a:t>
            </a:r>
          </a:p>
          <a:p>
            <a:pPr marL="457200" indent="-457200">
              <a:buAutoNum type="arabicPeriod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Usuwaj najcięższe krawędzie, aż do otrzymania zaplanowanej liczby spójnych składowych.</a:t>
            </a: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0" name="Grupa 89"/>
          <p:cNvGrpSpPr/>
          <p:nvPr/>
        </p:nvGrpSpPr>
        <p:grpSpPr>
          <a:xfrm>
            <a:off x="6012160" y="908720"/>
            <a:ext cx="2376264" cy="4248472"/>
            <a:chOff x="6012160" y="908720"/>
            <a:chExt cx="2376264" cy="4248472"/>
          </a:xfrm>
        </p:grpSpPr>
        <p:sp>
          <p:nvSpPr>
            <p:cNvPr id="5" name="Elipsa 4"/>
            <p:cNvSpPr/>
            <p:nvPr/>
          </p:nvSpPr>
          <p:spPr>
            <a:xfrm>
              <a:off x="6516216" y="908720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Elipsa 5"/>
            <p:cNvSpPr/>
            <p:nvPr/>
          </p:nvSpPr>
          <p:spPr>
            <a:xfrm>
              <a:off x="6588224" y="1628800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Elipsa 6"/>
            <p:cNvSpPr/>
            <p:nvPr/>
          </p:nvSpPr>
          <p:spPr>
            <a:xfrm>
              <a:off x="6012160" y="2780928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Elipsa 9"/>
            <p:cNvSpPr/>
            <p:nvPr/>
          </p:nvSpPr>
          <p:spPr>
            <a:xfrm>
              <a:off x="7308304" y="191683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Elipsa 10"/>
            <p:cNvSpPr/>
            <p:nvPr/>
          </p:nvSpPr>
          <p:spPr>
            <a:xfrm>
              <a:off x="7740352" y="2420888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Elipsa 11"/>
            <p:cNvSpPr/>
            <p:nvPr/>
          </p:nvSpPr>
          <p:spPr>
            <a:xfrm>
              <a:off x="7164288" y="263691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Elipsa 12"/>
            <p:cNvSpPr/>
            <p:nvPr/>
          </p:nvSpPr>
          <p:spPr>
            <a:xfrm>
              <a:off x="6948264" y="3573016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Elipsa 13"/>
            <p:cNvSpPr/>
            <p:nvPr/>
          </p:nvSpPr>
          <p:spPr>
            <a:xfrm>
              <a:off x="8244408" y="3140968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Elipsa 15"/>
            <p:cNvSpPr/>
            <p:nvPr/>
          </p:nvSpPr>
          <p:spPr>
            <a:xfrm>
              <a:off x="8100392" y="371703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Elipsa 16"/>
            <p:cNvSpPr/>
            <p:nvPr/>
          </p:nvSpPr>
          <p:spPr>
            <a:xfrm>
              <a:off x="6084168" y="3789040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Elipsa 17"/>
            <p:cNvSpPr/>
            <p:nvPr/>
          </p:nvSpPr>
          <p:spPr>
            <a:xfrm>
              <a:off x="7812360" y="1412776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Elipsa 18"/>
            <p:cNvSpPr/>
            <p:nvPr/>
          </p:nvSpPr>
          <p:spPr>
            <a:xfrm>
              <a:off x="7308304" y="5013176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Elipsa 19"/>
            <p:cNvSpPr/>
            <p:nvPr/>
          </p:nvSpPr>
          <p:spPr>
            <a:xfrm>
              <a:off x="6588224" y="479715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1" name="Łącznik prosty 60"/>
          <p:cNvCxnSpPr>
            <a:stCxn id="11" idx="1"/>
            <a:endCxn id="10" idx="5"/>
          </p:cNvCxnSpPr>
          <p:nvPr/>
        </p:nvCxnSpPr>
        <p:spPr>
          <a:xfrm flipH="1" flipV="1">
            <a:off x="7431229" y="2039757"/>
            <a:ext cx="330214" cy="402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Łącznik prosty 62"/>
          <p:cNvCxnSpPr>
            <a:stCxn id="16" idx="0"/>
            <a:endCxn id="14" idx="4"/>
          </p:cNvCxnSpPr>
          <p:nvPr/>
        </p:nvCxnSpPr>
        <p:spPr>
          <a:xfrm flipV="1">
            <a:off x="8172400" y="3284984"/>
            <a:ext cx="144016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Łącznik prosty 66"/>
          <p:cNvCxnSpPr>
            <a:stCxn id="6" idx="0"/>
            <a:endCxn id="5" idx="4"/>
          </p:cNvCxnSpPr>
          <p:nvPr/>
        </p:nvCxnSpPr>
        <p:spPr>
          <a:xfrm flipH="1" flipV="1">
            <a:off x="6588224" y="1052736"/>
            <a:ext cx="72008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Łącznik prosty 69"/>
          <p:cNvCxnSpPr>
            <a:stCxn id="12" idx="6"/>
            <a:endCxn id="11" idx="3"/>
          </p:cNvCxnSpPr>
          <p:nvPr/>
        </p:nvCxnSpPr>
        <p:spPr>
          <a:xfrm flipV="1">
            <a:off x="7308304" y="2543813"/>
            <a:ext cx="453139" cy="1651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Łącznik prosty 71"/>
          <p:cNvCxnSpPr>
            <a:stCxn id="20" idx="6"/>
            <a:endCxn id="19" idx="2"/>
          </p:cNvCxnSpPr>
          <p:nvPr/>
        </p:nvCxnSpPr>
        <p:spPr>
          <a:xfrm>
            <a:off x="6732240" y="4869160"/>
            <a:ext cx="57606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Łącznik prosty 75"/>
          <p:cNvCxnSpPr>
            <a:stCxn id="18" idx="3"/>
            <a:endCxn id="10" idx="7"/>
          </p:cNvCxnSpPr>
          <p:nvPr/>
        </p:nvCxnSpPr>
        <p:spPr>
          <a:xfrm flipH="1">
            <a:off x="7431229" y="1535701"/>
            <a:ext cx="402222" cy="402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Łącznik prosty 77"/>
          <p:cNvCxnSpPr>
            <a:stCxn id="6" idx="5"/>
            <a:endCxn id="10" idx="2"/>
          </p:cNvCxnSpPr>
          <p:nvPr/>
        </p:nvCxnSpPr>
        <p:spPr>
          <a:xfrm>
            <a:off x="6711149" y="1751725"/>
            <a:ext cx="597155" cy="2371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Łącznik prosty 79"/>
          <p:cNvCxnSpPr>
            <a:stCxn id="13" idx="2"/>
            <a:endCxn id="17" idx="7"/>
          </p:cNvCxnSpPr>
          <p:nvPr/>
        </p:nvCxnSpPr>
        <p:spPr>
          <a:xfrm flipH="1">
            <a:off x="6207093" y="3645024"/>
            <a:ext cx="741171" cy="1651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Łącznik prosty 81"/>
          <p:cNvCxnSpPr>
            <a:stCxn id="7" idx="4"/>
            <a:endCxn id="17" idx="0"/>
          </p:cNvCxnSpPr>
          <p:nvPr/>
        </p:nvCxnSpPr>
        <p:spPr>
          <a:xfrm>
            <a:off x="6084168" y="2924944"/>
            <a:ext cx="72008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Łącznik prosty 83"/>
          <p:cNvCxnSpPr>
            <a:stCxn id="17" idx="5"/>
            <a:endCxn id="20" idx="0"/>
          </p:cNvCxnSpPr>
          <p:nvPr/>
        </p:nvCxnSpPr>
        <p:spPr>
          <a:xfrm>
            <a:off x="6207093" y="3911965"/>
            <a:ext cx="453139" cy="885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Łącznik prosty 85"/>
          <p:cNvCxnSpPr>
            <a:stCxn id="14" idx="1"/>
            <a:endCxn id="11" idx="5"/>
          </p:cNvCxnSpPr>
          <p:nvPr/>
        </p:nvCxnSpPr>
        <p:spPr>
          <a:xfrm flipH="1" flipV="1">
            <a:off x="7863277" y="2543813"/>
            <a:ext cx="402222" cy="618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Łącznik prosty 87"/>
          <p:cNvCxnSpPr>
            <a:stCxn id="12" idx="4"/>
            <a:endCxn id="13" idx="7"/>
          </p:cNvCxnSpPr>
          <p:nvPr/>
        </p:nvCxnSpPr>
        <p:spPr>
          <a:xfrm flipH="1">
            <a:off x="7071189" y="2780928"/>
            <a:ext cx="165107" cy="8131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pole tekstowe 90"/>
          <p:cNvSpPr txBox="1"/>
          <p:nvPr/>
        </p:nvSpPr>
        <p:spPr>
          <a:xfrm>
            <a:off x="6732240" y="5805264"/>
            <a:ext cx="5854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k=5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467544" y="692696"/>
            <a:ext cx="3888432" cy="547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Algorytm (na bazie alg.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Kruskala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457200" indent="-457200">
              <a:buAutoNum type="arabicPeriod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Uporządkuj krawędzie grafu według wag.</a:t>
            </a:r>
          </a:p>
          <a:p>
            <a:pPr marL="457200" indent="-457200">
              <a:buAutoNum type="arabicPeriod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Dodawaj najlżejsze krawędzie, aż do otrzymania zaplanowanej liczby spójnych składowych.</a:t>
            </a:r>
          </a:p>
          <a:p>
            <a:pPr marL="457200" indent="-45720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Nietrudno zauważyć, że oba te algorytmy pokazują dzielącą i skupiającą metodę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klasteryzacji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hierarchicznej.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Jeśli nie ma krawędzi z jednakowymi wagami, to drzewa hierarchii tworzone w ten sposób są identyczne.</a:t>
            </a: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upa 4"/>
          <p:cNvGrpSpPr/>
          <p:nvPr/>
        </p:nvGrpSpPr>
        <p:grpSpPr>
          <a:xfrm>
            <a:off x="6012160" y="908720"/>
            <a:ext cx="2376264" cy="4248472"/>
            <a:chOff x="6012160" y="908720"/>
            <a:chExt cx="2376264" cy="4248472"/>
          </a:xfrm>
        </p:grpSpPr>
        <p:sp>
          <p:nvSpPr>
            <p:cNvPr id="6" name="Elipsa 5"/>
            <p:cNvSpPr/>
            <p:nvPr/>
          </p:nvSpPr>
          <p:spPr>
            <a:xfrm>
              <a:off x="6516216" y="908720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Elipsa 6"/>
            <p:cNvSpPr/>
            <p:nvPr/>
          </p:nvSpPr>
          <p:spPr>
            <a:xfrm>
              <a:off x="6588224" y="1628800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Elipsa 7"/>
            <p:cNvSpPr/>
            <p:nvPr/>
          </p:nvSpPr>
          <p:spPr>
            <a:xfrm>
              <a:off x="6012160" y="2780928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Elipsa 8"/>
            <p:cNvSpPr/>
            <p:nvPr/>
          </p:nvSpPr>
          <p:spPr>
            <a:xfrm>
              <a:off x="7308304" y="191683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Elipsa 9"/>
            <p:cNvSpPr/>
            <p:nvPr/>
          </p:nvSpPr>
          <p:spPr>
            <a:xfrm>
              <a:off x="7740352" y="2420888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Elipsa 10"/>
            <p:cNvSpPr/>
            <p:nvPr/>
          </p:nvSpPr>
          <p:spPr>
            <a:xfrm>
              <a:off x="7164288" y="263691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Elipsa 11"/>
            <p:cNvSpPr/>
            <p:nvPr/>
          </p:nvSpPr>
          <p:spPr>
            <a:xfrm>
              <a:off x="6948264" y="3573016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Elipsa 12"/>
            <p:cNvSpPr/>
            <p:nvPr/>
          </p:nvSpPr>
          <p:spPr>
            <a:xfrm>
              <a:off x="8244408" y="3140968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Elipsa 13"/>
            <p:cNvSpPr/>
            <p:nvPr/>
          </p:nvSpPr>
          <p:spPr>
            <a:xfrm>
              <a:off x="8100392" y="371703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Elipsa 14"/>
            <p:cNvSpPr/>
            <p:nvPr/>
          </p:nvSpPr>
          <p:spPr>
            <a:xfrm>
              <a:off x="6084168" y="3789040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Elipsa 15"/>
            <p:cNvSpPr/>
            <p:nvPr/>
          </p:nvSpPr>
          <p:spPr>
            <a:xfrm>
              <a:off x="7812360" y="1412776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Elipsa 16"/>
            <p:cNvSpPr/>
            <p:nvPr/>
          </p:nvSpPr>
          <p:spPr>
            <a:xfrm>
              <a:off x="7308304" y="5013176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Elipsa 17"/>
            <p:cNvSpPr/>
            <p:nvPr/>
          </p:nvSpPr>
          <p:spPr>
            <a:xfrm>
              <a:off x="6588224" y="479715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9" name="Łącznik prosty 18"/>
          <p:cNvCxnSpPr>
            <a:stCxn id="10" idx="1"/>
            <a:endCxn id="9" idx="5"/>
          </p:cNvCxnSpPr>
          <p:nvPr/>
        </p:nvCxnSpPr>
        <p:spPr>
          <a:xfrm flipH="1" flipV="1">
            <a:off x="7431229" y="2039757"/>
            <a:ext cx="330214" cy="402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19"/>
          <p:cNvCxnSpPr>
            <a:stCxn id="14" idx="0"/>
            <a:endCxn id="13" idx="4"/>
          </p:cNvCxnSpPr>
          <p:nvPr/>
        </p:nvCxnSpPr>
        <p:spPr>
          <a:xfrm flipV="1">
            <a:off x="8172400" y="3284984"/>
            <a:ext cx="144016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20"/>
          <p:cNvCxnSpPr>
            <a:stCxn id="7" idx="0"/>
            <a:endCxn id="6" idx="4"/>
          </p:cNvCxnSpPr>
          <p:nvPr/>
        </p:nvCxnSpPr>
        <p:spPr>
          <a:xfrm flipH="1" flipV="1">
            <a:off x="6588224" y="1052736"/>
            <a:ext cx="72008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21"/>
          <p:cNvCxnSpPr>
            <a:stCxn id="11" idx="6"/>
            <a:endCxn id="10" idx="3"/>
          </p:cNvCxnSpPr>
          <p:nvPr/>
        </p:nvCxnSpPr>
        <p:spPr>
          <a:xfrm flipV="1">
            <a:off x="7308304" y="2543813"/>
            <a:ext cx="453139" cy="1651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y 22"/>
          <p:cNvCxnSpPr>
            <a:stCxn id="18" idx="6"/>
            <a:endCxn id="17" idx="2"/>
          </p:cNvCxnSpPr>
          <p:nvPr/>
        </p:nvCxnSpPr>
        <p:spPr>
          <a:xfrm>
            <a:off x="6732240" y="4869160"/>
            <a:ext cx="57606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23"/>
          <p:cNvCxnSpPr>
            <a:stCxn id="16" idx="3"/>
            <a:endCxn id="9" idx="7"/>
          </p:cNvCxnSpPr>
          <p:nvPr/>
        </p:nvCxnSpPr>
        <p:spPr>
          <a:xfrm flipH="1">
            <a:off x="7431229" y="1535701"/>
            <a:ext cx="402222" cy="402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24"/>
          <p:cNvCxnSpPr>
            <a:stCxn id="7" idx="5"/>
            <a:endCxn id="9" idx="2"/>
          </p:cNvCxnSpPr>
          <p:nvPr/>
        </p:nvCxnSpPr>
        <p:spPr>
          <a:xfrm>
            <a:off x="6711149" y="1751725"/>
            <a:ext cx="597155" cy="2371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25"/>
          <p:cNvCxnSpPr>
            <a:stCxn id="12" idx="2"/>
            <a:endCxn id="15" idx="7"/>
          </p:cNvCxnSpPr>
          <p:nvPr/>
        </p:nvCxnSpPr>
        <p:spPr>
          <a:xfrm flipH="1">
            <a:off x="6207093" y="3645024"/>
            <a:ext cx="741171" cy="1651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pole tekstowe 30"/>
          <p:cNvSpPr txBox="1"/>
          <p:nvPr/>
        </p:nvSpPr>
        <p:spPr>
          <a:xfrm>
            <a:off x="6732240" y="5805264"/>
            <a:ext cx="5854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k=5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/>
          </p:cNvSpPr>
          <p:nvPr/>
        </p:nvSpPr>
        <p:spPr>
          <a:xfrm>
            <a:off x="467544" y="692696"/>
            <a:ext cx="3888432" cy="5472608"/>
          </a:xfrm>
          <a:prstGeom prst="rect">
            <a:avLst/>
          </a:prstGeom>
        </p:spPr>
        <p:txBody>
          <a:bodyPr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Można też określić maksymalną wagę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krawędzi łączących elementy i znaleźć spójne składowe w takim grafie.</a:t>
            </a:r>
            <a:endParaRPr kumimoji="0" lang="pl-PL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l-PL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Odpowiada to zastosowaniu algorytmu </a:t>
            </a:r>
            <a:r>
              <a:rPr kumimoji="0" lang="pl-PL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Kruskala</a:t>
            </a: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do krawędzi o ograniczonej wadze. Ale w tym przypadku, wyznaczając ograniczenie nie znamy liczby wynikowych </a:t>
            </a:r>
            <a:r>
              <a:rPr kumimoji="0" lang="pl-PL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klastrów</a:t>
            </a: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3" name="Grupa 2"/>
          <p:cNvGrpSpPr/>
          <p:nvPr/>
        </p:nvGrpSpPr>
        <p:grpSpPr>
          <a:xfrm>
            <a:off x="5796136" y="1196752"/>
            <a:ext cx="2376264" cy="4248472"/>
            <a:chOff x="6012160" y="908720"/>
            <a:chExt cx="2376264" cy="4248472"/>
          </a:xfrm>
        </p:grpSpPr>
        <p:sp>
          <p:nvSpPr>
            <p:cNvPr id="4" name="Elipsa 3"/>
            <p:cNvSpPr/>
            <p:nvPr/>
          </p:nvSpPr>
          <p:spPr>
            <a:xfrm>
              <a:off x="6516216" y="908720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Elipsa 4"/>
            <p:cNvSpPr/>
            <p:nvPr/>
          </p:nvSpPr>
          <p:spPr>
            <a:xfrm>
              <a:off x="6588224" y="1628800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Elipsa 5"/>
            <p:cNvSpPr/>
            <p:nvPr/>
          </p:nvSpPr>
          <p:spPr>
            <a:xfrm>
              <a:off x="6012160" y="2780928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Elipsa 6"/>
            <p:cNvSpPr/>
            <p:nvPr/>
          </p:nvSpPr>
          <p:spPr>
            <a:xfrm>
              <a:off x="7308304" y="191683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Elipsa 7"/>
            <p:cNvSpPr/>
            <p:nvPr/>
          </p:nvSpPr>
          <p:spPr>
            <a:xfrm>
              <a:off x="7740352" y="2420888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Elipsa 8"/>
            <p:cNvSpPr/>
            <p:nvPr/>
          </p:nvSpPr>
          <p:spPr>
            <a:xfrm>
              <a:off x="7164288" y="263691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Elipsa 9"/>
            <p:cNvSpPr/>
            <p:nvPr/>
          </p:nvSpPr>
          <p:spPr>
            <a:xfrm>
              <a:off x="6948264" y="3573016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Elipsa 10"/>
            <p:cNvSpPr/>
            <p:nvPr/>
          </p:nvSpPr>
          <p:spPr>
            <a:xfrm>
              <a:off x="8244408" y="3140968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Elipsa 11"/>
            <p:cNvSpPr/>
            <p:nvPr/>
          </p:nvSpPr>
          <p:spPr>
            <a:xfrm>
              <a:off x="8100392" y="371703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Elipsa 12"/>
            <p:cNvSpPr/>
            <p:nvPr/>
          </p:nvSpPr>
          <p:spPr>
            <a:xfrm>
              <a:off x="6084168" y="3789040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Elipsa 13"/>
            <p:cNvSpPr/>
            <p:nvPr/>
          </p:nvSpPr>
          <p:spPr>
            <a:xfrm>
              <a:off x="7812360" y="1412776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Elipsa 14"/>
            <p:cNvSpPr/>
            <p:nvPr/>
          </p:nvSpPr>
          <p:spPr>
            <a:xfrm>
              <a:off x="7308304" y="5013176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Elipsa 15"/>
            <p:cNvSpPr/>
            <p:nvPr/>
          </p:nvSpPr>
          <p:spPr>
            <a:xfrm>
              <a:off x="6588224" y="479715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Łącznik prosty 16"/>
          <p:cNvCxnSpPr>
            <a:stCxn id="8" idx="1"/>
            <a:endCxn id="7" idx="5"/>
          </p:cNvCxnSpPr>
          <p:nvPr/>
        </p:nvCxnSpPr>
        <p:spPr>
          <a:xfrm flipH="1" flipV="1">
            <a:off x="7215205" y="2327789"/>
            <a:ext cx="330214" cy="402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17"/>
          <p:cNvCxnSpPr>
            <a:stCxn id="12" idx="0"/>
            <a:endCxn id="11" idx="4"/>
          </p:cNvCxnSpPr>
          <p:nvPr/>
        </p:nvCxnSpPr>
        <p:spPr>
          <a:xfrm flipV="1">
            <a:off x="7956376" y="3573016"/>
            <a:ext cx="144016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18"/>
          <p:cNvCxnSpPr>
            <a:stCxn id="5" idx="0"/>
            <a:endCxn id="4" idx="4"/>
          </p:cNvCxnSpPr>
          <p:nvPr/>
        </p:nvCxnSpPr>
        <p:spPr>
          <a:xfrm flipH="1" flipV="1">
            <a:off x="6372200" y="1340768"/>
            <a:ext cx="72008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19"/>
          <p:cNvCxnSpPr>
            <a:stCxn id="9" idx="6"/>
            <a:endCxn id="8" idx="3"/>
          </p:cNvCxnSpPr>
          <p:nvPr/>
        </p:nvCxnSpPr>
        <p:spPr>
          <a:xfrm flipV="1">
            <a:off x="7092280" y="2831845"/>
            <a:ext cx="453139" cy="1651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20"/>
          <p:cNvCxnSpPr>
            <a:stCxn id="16" idx="6"/>
            <a:endCxn id="15" idx="2"/>
          </p:cNvCxnSpPr>
          <p:nvPr/>
        </p:nvCxnSpPr>
        <p:spPr>
          <a:xfrm>
            <a:off x="6516216" y="5157192"/>
            <a:ext cx="57606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21"/>
          <p:cNvCxnSpPr>
            <a:stCxn id="14" idx="3"/>
            <a:endCxn id="7" idx="7"/>
          </p:cNvCxnSpPr>
          <p:nvPr/>
        </p:nvCxnSpPr>
        <p:spPr>
          <a:xfrm flipH="1">
            <a:off x="7215205" y="1823733"/>
            <a:ext cx="402222" cy="402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y 22"/>
          <p:cNvCxnSpPr>
            <a:stCxn id="5" idx="5"/>
            <a:endCxn id="7" idx="2"/>
          </p:cNvCxnSpPr>
          <p:nvPr/>
        </p:nvCxnSpPr>
        <p:spPr>
          <a:xfrm>
            <a:off x="6495125" y="2039757"/>
            <a:ext cx="597155" cy="2371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23"/>
          <p:cNvCxnSpPr>
            <a:stCxn id="10" idx="2"/>
            <a:endCxn id="13" idx="7"/>
          </p:cNvCxnSpPr>
          <p:nvPr/>
        </p:nvCxnSpPr>
        <p:spPr>
          <a:xfrm flipH="1">
            <a:off x="5991069" y="3933056"/>
            <a:ext cx="741171" cy="1651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lipsa 37"/>
          <p:cNvSpPr/>
          <p:nvPr/>
        </p:nvSpPr>
        <p:spPr>
          <a:xfrm>
            <a:off x="5436096" y="332656"/>
            <a:ext cx="1872208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Elipsa 45"/>
          <p:cNvSpPr/>
          <p:nvPr/>
        </p:nvSpPr>
        <p:spPr>
          <a:xfrm>
            <a:off x="5508104" y="1052736"/>
            <a:ext cx="1872208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Elipsa 49"/>
          <p:cNvSpPr/>
          <p:nvPr/>
        </p:nvSpPr>
        <p:spPr>
          <a:xfrm>
            <a:off x="6732240" y="836712"/>
            <a:ext cx="1872208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Elipsa 53"/>
          <p:cNvSpPr/>
          <p:nvPr/>
        </p:nvSpPr>
        <p:spPr>
          <a:xfrm>
            <a:off x="6228184" y="1340768"/>
            <a:ext cx="1872208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Elipsa 57"/>
          <p:cNvSpPr/>
          <p:nvPr/>
        </p:nvSpPr>
        <p:spPr>
          <a:xfrm>
            <a:off x="6660232" y="1844824"/>
            <a:ext cx="1872208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Elipsa 61"/>
          <p:cNvSpPr/>
          <p:nvPr/>
        </p:nvSpPr>
        <p:spPr>
          <a:xfrm>
            <a:off x="6084168" y="2060848"/>
            <a:ext cx="1872208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Elipsa 65"/>
          <p:cNvSpPr/>
          <p:nvPr/>
        </p:nvSpPr>
        <p:spPr>
          <a:xfrm>
            <a:off x="7092280" y="2564904"/>
            <a:ext cx="1872208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Elipsa 69"/>
          <p:cNvSpPr/>
          <p:nvPr/>
        </p:nvSpPr>
        <p:spPr>
          <a:xfrm>
            <a:off x="7020272" y="3140968"/>
            <a:ext cx="1872208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Elipsa 73"/>
          <p:cNvSpPr/>
          <p:nvPr/>
        </p:nvSpPr>
        <p:spPr>
          <a:xfrm>
            <a:off x="4932040" y="2204864"/>
            <a:ext cx="1872208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Elipsa 77"/>
          <p:cNvSpPr/>
          <p:nvPr/>
        </p:nvSpPr>
        <p:spPr>
          <a:xfrm>
            <a:off x="5868144" y="2996952"/>
            <a:ext cx="1872208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Elipsa 81"/>
          <p:cNvSpPr/>
          <p:nvPr/>
        </p:nvSpPr>
        <p:spPr>
          <a:xfrm>
            <a:off x="5004048" y="3212976"/>
            <a:ext cx="1872208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Elipsa 85"/>
          <p:cNvSpPr/>
          <p:nvPr/>
        </p:nvSpPr>
        <p:spPr>
          <a:xfrm>
            <a:off x="6228184" y="4437112"/>
            <a:ext cx="1872208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Elipsa 89"/>
          <p:cNvSpPr/>
          <p:nvPr/>
        </p:nvSpPr>
        <p:spPr>
          <a:xfrm>
            <a:off x="5508104" y="4221088"/>
            <a:ext cx="1872208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Łącznik prosty 93"/>
          <p:cNvCxnSpPr>
            <a:stCxn id="7" idx="4"/>
            <a:endCxn id="9" idx="0"/>
          </p:cNvCxnSpPr>
          <p:nvPr/>
        </p:nvCxnSpPr>
        <p:spPr>
          <a:xfrm flipH="1">
            <a:off x="7020272" y="2348880"/>
            <a:ext cx="144016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Łącznik prosty 96"/>
          <p:cNvCxnSpPr>
            <a:stCxn id="8" idx="5"/>
            <a:endCxn id="11" idx="1"/>
          </p:cNvCxnSpPr>
          <p:nvPr/>
        </p:nvCxnSpPr>
        <p:spPr>
          <a:xfrm>
            <a:off x="7647253" y="2831845"/>
            <a:ext cx="402222" cy="618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8" grpId="1" animBg="1"/>
      <p:bldP spid="46" grpId="0" animBg="1"/>
      <p:bldP spid="46" grpId="1" animBg="1"/>
      <p:bldP spid="50" grpId="0" animBg="1"/>
      <p:bldP spid="50" grpId="1" animBg="1"/>
      <p:bldP spid="54" grpId="0" animBg="1"/>
      <p:bldP spid="54" grpId="1" animBg="1"/>
      <p:bldP spid="58" grpId="0" animBg="1"/>
      <p:bldP spid="58" grpId="1" animBg="1"/>
      <p:bldP spid="62" grpId="0" animBg="1"/>
      <p:bldP spid="62" grpId="1" animBg="1"/>
      <p:bldP spid="66" grpId="0" animBg="1"/>
      <p:bldP spid="66" grpId="1" animBg="1"/>
      <p:bldP spid="70" grpId="0" animBg="1"/>
      <p:bldP spid="70" grpId="1" animBg="1"/>
      <p:bldP spid="74" grpId="0" animBg="1"/>
      <p:bldP spid="74" grpId="1" animBg="1"/>
      <p:bldP spid="78" grpId="0" animBg="1"/>
      <p:bldP spid="78" grpId="1" animBg="1"/>
      <p:bldP spid="82" grpId="0" animBg="1"/>
      <p:bldP spid="82" grpId="1" animBg="1"/>
      <p:bldP spid="86" grpId="0" animBg="1"/>
      <p:bldP spid="86" grpId="1" animBg="1"/>
      <p:bldP spid="90" grpId="0" animBg="1"/>
      <p:bldP spid="9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548680"/>
            <a:ext cx="8424936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Grupowanie  danych.</a:t>
            </a:r>
          </a:p>
          <a:p>
            <a:pPr marL="0" indent="0">
              <a:buNone/>
            </a:pPr>
            <a:endParaRPr lang="pl-PL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Klasyfikacja statystyczna - rodzaj algorytmu statystycznego, który przydziela obserwacje statystyczne do klas, bazując na atrybutach (cechach) tych obserwacji, tzn. dla danego zbioru danych V i zbioru klas C znajduje funkcję, która elementom zbioru V przypisuje wartości ze zbioru C.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trakcie trwania algorytmu możemy kontrolować przebieg klasyfikacji lub nie.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Klasteryzacja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(analiza skupień) (ang. </a:t>
            </a:r>
            <a:r>
              <a:rPr lang="pl-PL" sz="2000" i="1" dirty="0" smtClean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pl-PL" sz="2000" i="1" dirty="0" err="1" smtClean="0">
                <a:latin typeface="Times New Roman" pitchFamily="18" charset="0"/>
                <a:cs typeface="Times New Roman" pitchFamily="18" charset="0"/>
              </a:rPr>
              <a:t>clustering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) – metoda nienadzorowanej klasyfikacji statystycznej, łącząca elementy danego zbioru we względnie jednorodne klasy. Podstawą grupowania w większości algorytmów jest podobieństwo pomiędzy elementami określane względem danych parametrów  (np. upodobania) lub miary (np. odległości w przestrzeni wielowymiarowej). 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DBSCAN –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klasteryzacja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gęstościowa.</a:t>
            </a:r>
          </a:p>
          <a:p>
            <a:pPr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Podobny pomysł realizuje DBSCAN opisany w 1996 roku w pracy Estera,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Kriegela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Sendera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Xu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Oprócz maksymalnej wagi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krawędzi łączących elementy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określana jest tu również minimalna liczba elementów m, które powinny się w nim znaleźć. Jeśli ten warunek jest spełniony, to badany element jest punktem centralnym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do którego należą również jego sąsiedzi. W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klastrze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może być wiele punktów centralnych.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Jeśli dany wierzchołek znajduje się w otoczeniu punktu centralnego, ale w jego otoczeniu liczba elementów jest mniejsza od ustalonego minimum, to jest punktem brzegowym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Pozostałe punkty tworzą szum.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/>
          </p:cNvSpPr>
          <p:nvPr/>
        </p:nvSpPr>
        <p:spPr>
          <a:xfrm>
            <a:off x="467544" y="548680"/>
            <a:ext cx="4176464" cy="5472608"/>
          </a:xfrm>
          <a:prstGeom prst="rect">
            <a:avLst/>
          </a:prstGeom>
        </p:spPr>
        <p:txBody>
          <a:bodyPr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l-PL" sz="2000" noProof="0" dirty="0" smtClean="0">
                <a:latin typeface="Times New Roman" pitchFamily="18" charset="0"/>
                <a:cs typeface="Times New Roman" pitchFamily="18" charset="0"/>
              </a:rPr>
              <a:t>Algorytm.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l-PL" sz="20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l-PL" sz="2000" b="1" i="1" dirty="0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każdy element </a:t>
            </a:r>
            <a:r>
              <a:rPr lang="pl-PL" sz="20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danego zbioru </a:t>
            </a:r>
            <a:r>
              <a:rPr lang="pl-PL" sz="2000" b="1" i="1" dirty="0" smtClean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358775" marR="0" lvl="0" indent="-3587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l-PL" sz="20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pl-PL" sz="2000" b="1" i="1" dirty="0" err="1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pl-PL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istnieje co najmniej </a:t>
            </a:r>
            <a:r>
              <a:rPr lang="pl-PL" sz="20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elementów odległych od </a:t>
            </a:r>
            <a:r>
              <a:rPr lang="pl-PL" sz="20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o co najwyżej </a:t>
            </a:r>
            <a:r>
              <a:rPr lang="pl-PL" sz="2000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890588" marR="0" lvl="0" indent="-8905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l-PL" sz="2000" b="1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pl-PL" sz="2000" b="1" i="1" dirty="0" err="1" smtClean="0"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pl-PL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jest punktem centralnym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i wszystkie elementy odległe o co najwyżej </a:t>
            </a:r>
            <a:r>
              <a:rPr lang="pl-PL" sz="2000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należą do tego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klastra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076325" marR="0" lvl="0" indent="-10763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</a:t>
            </a:r>
            <a:r>
              <a:rPr kumimoji="0" lang="pl-PL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else</a:t>
            </a:r>
            <a:r>
              <a:rPr kumimoji="0" lang="pl-PL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pl-PL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if</a:t>
            </a:r>
            <a:r>
              <a:rPr kumimoji="0" lang="pl-PL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pl-PL" sz="20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istnieje element </a:t>
            </a:r>
            <a:r>
              <a:rPr kumimoji="0" lang="pl-PL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w</a:t>
            </a:r>
            <a:r>
              <a:rPr kumimoji="0" lang="pl-PL" sz="20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odległy od </a:t>
            </a:r>
            <a:r>
              <a:rPr kumimoji="0" lang="pl-PL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pl-PL" sz="20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o</a:t>
            </a:r>
            <a:r>
              <a:rPr kumimoji="0" lang="pl-PL" sz="20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 najwyżej </a:t>
            </a:r>
            <a:r>
              <a:rPr kumimoji="0" lang="pl-PL" sz="200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</a:t>
            </a:r>
            <a:r>
              <a:rPr kumimoji="0" lang="pl-PL" sz="20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który ma co najmniej </a:t>
            </a:r>
            <a:r>
              <a:rPr kumimoji="0" lang="pl-PL" sz="200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</a:t>
            </a:r>
            <a:r>
              <a:rPr kumimoji="0" lang="pl-PL" sz="20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sąsiadów odległych o co najwyżej </a:t>
            </a:r>
            <a:r>
              <a:rPr kumimoji="0" lang="pl-PL" sz="200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</a:t>
            </a:r>
            <a:endParaRPr kumimoji="0" lang="pl-PL" sz="2000" i="1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1076325" marR="0" lvl="0" indent="-10763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pl-PL" sz="2000" b="1" i="1" dirty="0" err="1" smtClean="0"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jest punktem brzegowym w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klastrze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i="1" dirty="0" smtClean="0">
                <a:latin typeface="Times New Roman" pitchFamily="18" charset="0"/>
                <a:cs typeface="Times New Roman" pitchFamily="18" charset="0"/>
              </a:rPr>
              <a:t>w</a:t>
            </a:r>
          </a:p>
          <a:p>
            <a:pPr marL="1076325" marR="0" lvl="0" indent="-10763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20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</a:t>
            </a:r>
            <a:r>
              <a:rPr kumimoji="0" lang="pl-PL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else</a:t>
            </a:r>
            <a:r>
              <a:rPr kumimoji="0" lang="pl-PL" sz="20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pl-PL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kumimoji="0" lang="pl-PL" sz="20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jest szumem;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l-PL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3" name="Grupa 2"/>
          <p:cNvGrpSpPr/>
          <p:nvPr/>
        </p:nvGrpSpPr>
        <p:grpSpPr>
          <a:xfrm>
            <a:off x="5796136" y="1196752"/>
            <a:ext cx="2376264" cy="4248472"/>
            <a:chOff x="6012160" y="908720"/>
            <a:chExt cx="2376264" cy="4248472"/>
          </a:xfrm>
        </p:grpSpPr>
        <p:sp>
          <p:nvSpPr>
            <p:cNvPr id="4" name="Elipsa 3"/>
            <p:cNvSpPr/>
            <p:nvPr/>
          </p:nvSpPr>
          <p:spPr>
            <a:xfrm>
              <a:off x="6516216" y="908720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Elipsa 4"/>
            <p:cNvSpPr/>
            <p:nvPr/>
          </p:nvSpPr>
          <p:spPr>
            <a:xfrm>
              <a:off x="6588224" y="1628800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Elipsa 5"/>
            <p:cNvSpPr/>
            <p:nvPr/>
          </p:nvSpPr>
          <p:spPr>
            <a:xfrm>
              <a:off x="6012160" y="2780928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Elipsa 6"/>
            <p:cNvSpPr/>
            <p:nvPr/>
          </p:nvSpPr>
          <p:spPr>
            <a:xfrm>
              <a:off x="7308304" y="191683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Elipsa 7"/>
            <p:cNvSpPr/>
            <p:nvPr/>
          </p:nvSpPr>
          <p:spPr>
            <a:xfrm>
              <a:off x="7740352" y="2420888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Elipsa 8"/>
            <p:cNvSpPr/>
            <p:nvPr/>
          </p:nvSpPr>
          <p:spPr>
            <a:xfrm>
              <a:off x="7164288" y="263691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Elipsa 9"/>
            <p:cNvSpPr/>
            <p:nvPr/>
          </p:nvSpPr>
          <p:spPr>
            <a:xfrm>
              <a:off x="6948264" y="3573016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Elipsa 10"/>
            <p:cNvSpPr/>
            <p:nvPr/>
          </p:nvSpPr>
          <p:spPr>
            <a:xfrm>
              <a:off x="8244408" y="3140968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Elipsa 11"/>
            <p:cNvSpPr/>
            <p:nvPr/>
          </p:nvSpPr>
          <p:spPr>
            <a:xfrm>
              <a:off x="8100392" y="371703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Elipsa 12"/>
            <p:cNvSpPr/>
            <p:nvPr/>
          </p:nvSpPr>
          <p:spPr>
            <a:xfrm>
              <a:off x="6084168" y="3789040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Elipsa 13"/>
            <p:cNvSpPr/>
            <p:nvPr/>
          </p:nvSpPr>
          <p:spPr>
            <a:xfrm>
              <a:off x="7812360" y="1412776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Elipsa 14"/>
            <p:cNvSpPr/>
            <p:nvPr/>
          </p:nvSpPr>
          <p:spPr>
            <a:xfrm>
              <a:off x="7308304" y="5013176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Elipsa 15"/>
            <p:cNvSpPr/>
            <p:nvPr/>
          </p:nvSpPr>
          <p:spPr>
            <a:xfrm>
              <a:off x="6588224" y="479715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Łącznik prosty 16"/>
          <p:cNvCxnSpPr>
            <a:stCxn id="8" idx="1"/>
            <a:endCxn id="7" idx="5"/>
          </p:cNvCxnSpPr>
          <p:nvPr/>
        </p:nvCxnSpPr>
        <p:spPr>
          <a:xfrm flipH="1" flipV="1">
            <a:off x="7215205" y="2327789"/>
            <a:ext cx="330214" cy="402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17"/>
          <p:cNvCxnSpPr>
            <a:stCxn id="12" idx="0"/>
            <a:endCxn id="11" idx="4"/>
          </p:cNvCxnSpPr>
          <p:nvPr/>
        </p:nvCxnSpPr>
        <p:spPr>
          <a:xfrm flipV="1">
            <a:off x="7956376" y="3573016"/>
            <a:ext cx="144016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18"/>
          <p:cNvCxnSpPr>
            <a:stCxn id="5" idx="0"/>
            <a:endCxn id="4" idx="4"/>
          </p:cNvCxnSpPr>
          <p:nvPr/>
        </p:nvCxnSpPr>
        <p:spPr>
          <a:xfrm flipH="1" flipV="1">
            <a:off x="6372200" y="1340768"/>
            <a:ext cx="72008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19"/>
          <p:cNvCxnSpPr>
            <a:stCxn id="9" idx="6"/>
            <a:endCxn id="8" idx="3"/>
          </p:cNvCxnSpPr>
          <p:nvPr/>
        </p:nvCxnSpPr>
        <p:spPr>
          <a:xfrm flipV="1">
            <a:off x="7092280" y="2831845"/>
            <a:ext cx="453139" cy="1651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20"/>
          <p:cNvCxnSpPr>
            <a:stCxn id="16" idx="6"/>
            <a:endCxn id="15" idx="2"/>
          </p:cNvCxnSpPr>
          <p:nvPr/>
        </p:nvCxnSpPr>
        <p:spPr>
          <a:xfrm>
            <a:off x="6516216" y="5157192"/>
            <a:ext cx="57606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21"/>
          <p:cNvCxnSpPr>
            <a:stCxn id="14" idx="3"/>
            <a:endCxn id="7" idx="7"/>
          </p:cNvCxnSpPr>
          <p:nvPr/>
        </p:nvCxnSpPr>
        <p:spPr>
          <a:xfrm flipH="1">
            <a:off x="7215205" y="1823733"/>
            <a:ext cx="402222" cy="402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y 22"/>
          <p:cNvCxnSpPr>
            <a:stCxn id="5" idx="5"/>
            <a:endCxn id="7" idx="2"/>
          </p:cNvCxnSpPr>
          <p:nvPr/>
        </p:nvCxnSpPr>
        <p:spPr>
          <a:xfrm>
            <a:off x="6495125" y="2039757"/>
            <a:ext cx="597155" cy="2371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23"/>
          <p:cNvCxnSpPr>
            <a:stCxn id="10" idx="2"/>
            <a:endCxn id="13" idx="7"/>
          </p:cNvCxnSpPr>
          <p:nvPr/>
        </p:nvCxnSpPr>
        <p:spPr>
          <a:xfrm flipH="1">
            <a:off x="5991069" y="3933056"/>
            <a:ext cx="741171" cy="1651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ipsa 24"/>
          <p:cNvSpPr/>
          <p:nvPr/>
        </p:nvSpPr>
        <p:spPr>
          <a:xfrm>
            <a:off x="5436096" y="332656"/>
            <a:ext cx="1872208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Elipsa 25"/>
          <p:cNvSpPr/>
          <p:nvPr/>
        </p:nvSpPr>
        <p:spPr>
          <a:xfrm>
            <a:off x="5508104" y="1052736"/>
            <a:ext cx="1872208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Elipsa 26"/>
          <p:cNvSpPr/>
          <p:nvPr/>
        </p:nvSpPr>
        <p:spPr>
          <a:xfrm>
            <a:off x="6732240" y="836712"/>
            <a:ext cx="1872208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Elipsa 27"/>
          <p:cNvSpPr/>
          <p:nvPr/>
        </p:nvSpPr>
        <p:spPr>
          <a:xfrm>
            <a:off x="6228184" y="1340768"/>
            <a:ext cx="1872208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Elipsa 28"/>
          <p:cNvSpPr/>
          <p:nvPr/>
        </p:nvSpPr>
        <p:spPr>
          <a:xfrm>
            <a:off x="6660232" y="1844824"/>
            <a:ext cx="1872208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Elipsa 29"/>
          <p:cNvSpPr/>
          <p:nvPr/>
        </p:nvSpPr>
        <p:spPr>
          <a:xfrm>
            <a:off x="6084168" y="2060848"/>
            <a:ext cx="1872208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Elipsa 30"/>
          <p:cNvSpPr/>
          <p:nvPr/>
        </p:nvSpPr>
        <p:spPr>
          <a:xfrm>
            <a:off x="7092280" y="2564904"/>
            <a:ext cx="1872208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Elipsa 31"/>
          <p:cNvSpPr/>
          <p:nvPr/>
        </p:nvSpPr>
        <p:spPr>
          <a:xfrm>
            <a:off x="7020272" y="3140968"/>
            <a:ext cx="1872208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Elipsa 32"/>
          <p:cNvSpPr/>
          <p:nvPr/>
        </p:nvSpPr>
        <p:spPr>
          <a:xfrm>
            <a:off x="4932040" y="2204864"/>
            <a:ext cx="1872208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Elipsa 33"/>
          <p:cNvSpPr/>
          <p:nvPr/>
        </p:nvSpPr>
        <p:spPr>
          <a:xfrm>
            <a:off x="5868144" y="2996952"/>
            <a:ext cx="1872208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Elipsa 34"/>
          <p:cNvSpPr/>
          <p:nvPr/>
        </p:nvSpPr>
        <p:spPr>
          <a:xfrm>
            <a:off x="5004048" y="3212976"/>
            <a:ext cx="1872208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Elipsa 35"/>
          <p:cNvSpPr/>
          <p:nvPr/>
        </p:nvSpPr>
        <p:spPr>
          <a:xfrm>
            <a:off x="6228184" y="4437112"/>
            <a:ext cx="1872208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Elipsa 36"/>
          <p:cNvSpPr/>
          <p:nvPr/>
        </p:nvSpPr>
        <p:spPr>
          <a:xfrm>
            <a:off x="5508104" y="4221088"/>
            <a:ext cx="1872208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Łącznik prosty 37"/>
          <p:cNvCxnSpPr>
            <a:stCxn id="7" idx="4"/>
            <a:endCxn id="9" idx="0"/>
          </p:cNvCxnSpPr>
          <p:nvPr/>
        </p:nvCxnSpPr>
        <p:spPr>
          <a:xfrm flipH="1">
            <a:off x="7020272" y="2348880"/>
            <a:ext cx="144016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y 38"/>
          <p:cNvCxnSpPr>
            <a:stCxn id="8" idx="5"/>
            <a:endCxn id="11" idx="1"/>
          </p:cNvCxnSpPr>
          <p:nvPr/>
        </p:nvCxnSpPr>
        <p:spPr>
          <a:xfrm>
            <a:off x="7647253" y="2831845"/>
            <a:ext cx="402222" cy="618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lipsa 39"/>
          <p:cNvSpPr/>
          <p:nvPr/>
        </p:nvSpPr>
        <p:spPr>
          <a:xfrm>
            <a:off x="6948264" y="2924944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Elipsa 40"/>
          <p:cNvSpPr/>
          <p:nvPr/>
        </p:nvSpPr>
        <p:spPr>
          <a:xfrm>
            <a:off x="7524328" y="2708920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Elipsa 41"/>
          <p:cNvSpPr/>
          <p:nvPr/>
        </p:nvSpPr>
        <p:spPr>
          <a:xfrm>
            <a:off x="7092280" y="2204864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Elipsa 42"/>
          <p:cNvSpPr/>
          <p:nvPr/>
        </p:nvSpPr>
        <p:spPr>
          <a:xfrm>
            <a:off x="8028384" y="3429000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Elipsa 43"/>
          <p:cNvSpPr/>
          <p:nvPr/>
        </p:nvSpPr>
        <p:spPr>
          <a:xfrm>
            <a:off x="7884368" y="4005064"/>
            <a:ext cx="144016" cy="14401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Elipsa 44"/>
          <p:cNvSpPr/>
          <p:nvPr/>
        </p:nvSpPr>
        <p:spPr>
          <a:xfrm>
            <a:off x="7596336" y="1700808"/>
            <a:ext cx="144016" cy="14401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Elipsa 45"/>
          <p:cNvSpPr/>
          <p:nvPr/>
        </p:nvSpPr>
        <p:spPr>
          <a:xfrm>
            <a:off x="6372200" y="191683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pole tekstowe 46"/>
          <p:cNvSpPr txBox="1"/>
          <p:nvPr/>
        </p:nvSpPr>
        <p:spPr>
          <a:xfrm>
            <a:off x="7380312" y="260648"/>
            <a:ext cx="6559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m=3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Elipsa 48"/>
          <p:cNvSpPr/>
          <p:nvPr/>
        </p:nvSpPr>
        <p:spPr>
          <a:xfrm>
            <a:off x="6300192" y="1196752"/>
            <a:ext cx="144016" cy="14401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/>
      <p:bldP spid="4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620688"/>
            <a:ext cx="8280920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Algorytm ISODATA .</a:t>
            </a:r>
          </a:p>
          <a:p>
            <a:pPr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Algorytm ISODATA zaproponowany przez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Harkina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(2002) bazuje na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k-Means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ale jest mniej wrażliwy na wybór parametrów wejściowych.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Ponadto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klastry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mogą być dzielone lub łączone w trakcie działania algorytmu.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Podział następuje, gdy wariancja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przekracza zadaną wartość progową.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Natomiast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klastry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są łączone, gdy odległość między ich centrami jest mniejsza od innej zadanej wartości progowej.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Oczywiście głównym problemem jest właściwy dobór parametrów.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Niech k oznacza liczbę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klastrów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jakie chcemy otrzymać,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– ilość elementów w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j-tym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klastrze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m – najmniejszą ilość elementów w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klastrze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M – największą ilość elementów w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klastrze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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0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 - progowe odchylenie standardowe, przy którym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klastry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są dzielone, d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0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– progowa odległość między centrami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klastrów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, przy której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klastry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są scalane.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544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Algorytm ISODATA.</a:t>
            </a:r>
          </a:p>
          <a:p>
            <a:pPr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Losowo wyznacz centra k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klastrów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 Zakończ pracę po wykonaniu  zadanej liczby iteracji.</a:t>
            </a:r>
          </a:p>
          <a:p>
            <a:pPr marL="457200" indent="-457200">
              <a:buAutoNum type="arabicPeriod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Przypisz każdemu elementowi najbliższe centrum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Usuń wszystkie centra, których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klastry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zawierają mniej niż m elementów.</a:t>
            </a:r>
          </a:p>
          <a:p>
            <a:pPr marL="457200" indent="-45720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Elementom z tych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klastrów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przypisz najbliższe z pozostałych centrów.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Oblicz nowe położenie centrów względem elementów z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Sprawdź, czy należy połączyć lub podzielić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klastry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jeśli w danym momencie jest ich C:</a:t>
            </a:r>
          </a:p>
          <a:p>
            <a:pPr marL="0" indent="0">
              <a:buFontTx/>
              <a:buChar char="-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Jeśli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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(k+1)/2 lub (k+1)/2 &lt; C &lt; 2k i numer iteracji jest nieparzysty, spróbuj podzielić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klastry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przechodząc do punktu 6.</a:t>
            </a:r>
          </a:p>
          <a:p>
            <a:pPr marL="0" indent="0">
              <a:buFontTx/>
              <a:buChar char="-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Jeśli C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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2k lub (k+1)/2 &lt; C &lt; 2k i numer iteracji jest parzysty, spróbuj scalić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klastry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przechodząc do punktu 9.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620688"/>
            <a:ext cx="8208912" cy="518457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6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Oblicz wartości odchylenia standardowego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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ij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gdy i-ty element należy do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j-tego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Zapamietaj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maksymalną wartość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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każdym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klastrze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Jeśli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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 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0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 oraz C &lt; (k+1)/2 lub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d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&gt; D i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N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&gt; 2m, to podziel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j-ty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klaster względem osi centrum – element maksymalizujący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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Zaktualizuj centra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klastrów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i przejdź do punktu 2.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Oblicz odległości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d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xy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między centrami wszystkich par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klastrów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x,y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. Uporządkuj je rosnąco. Niech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k’=min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(k, M).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Wykonaj k’ razy:  rozpatrz kolejną wartość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d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xy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, jeśli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d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xy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&lt; d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0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i żaden z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klastrów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x, y nie został już scalony z innym, to scal je.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Zaktualizuj centra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klastrów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i przejdź do punktu 2.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57200" y="762000"/>
            <a:ext cx="8229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pl-PL" altLang="pl-PL" sz="3200" dirty="0"/>
          </a:p>
          <a:p>
            <a:pPr marL="342900" indent="-342900" eaLnBrk="1" hangingPunct="1">
              <a:spcBef>
                <a:spcPct val="20000"/>
              </a:spcBef>
            </a:pPr>
            <a:endParaRPr lang="pl-PL" altLang="pl-PL" sz="3200" dirty="0"/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pl-PL" altLang="pl-PL" sz="3200" dirty="0"/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pl-PL" altLang="pl-PL" sz="3200" dirty="0"/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pl-PL" altLang="pl-PL" sz="3200" dirty="0">
                <a:latin typeface="Times New Roman" pitchFamily="18" charset="0"/>
                <a:cs typeface="Times New Roman" pitchFamily="18" charset="0"/>
              </a:rPr>
              <a:t>Dziękuję za uwagę.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6166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Celem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klasteryzacji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jest znalezienie naturalnego grupowania elementów (homogeniczność w grupach) przy jednoczesnym największym zróżnicowaniu pomiędzy grupami (heterogeniczność pomiędzy grupami). Liczba grup może być określona z góry lub nie.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zależności od sposobu reprezentacji i przyjętej miary grupy mogą być całkowicie odmienne (np. dla metryki euklidesowej, miejskiej,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Hamminga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). Ponieważ nie ma wzorca, więc wynik zależy od danych i sposobu grupowania.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Możemy zdefiniować funkcję jakości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klastrów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(funkcja celu –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objective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function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), która przyjmuje maksymalną/minimalną wartość, gdy podział na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klastry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jest wyznaczony.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Zależności między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klastrami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a elementami możemy zapisać w postaci macierzowej, gdzie wiersze odpowiadają elementom a kolumny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klastrom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 Liczbę opisującą związek między i-tym elementem a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j-tym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klastrem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nazywamy stopniem przynależności. 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476672"/>
            <a:ext cx="8208912" cy="5832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Klasteryzacja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ostra.</a:t>
            </a:r>
          </a:p>
          <a:p>
            <a:pPr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Celem ostrej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klasteryzacji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jest podział zbioru danych na niepuste, rozłączne podzbiory takie, że każdy element należy do dokładnie jednego podzbioru.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Wadą takiej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klasteryzacji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w przypadku określonej liczby grup jest konieczność przydziału elementów do którejś z nich nawet, gdy do niej nie pasują.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Przykładem takiego podziału jest  algorytm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Hard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k-Means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k-centrów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), który został opisany na początku lat osiemdziesiątych XX wieku równolegle przez Lloyda oraz Linde, Buzo i Graya na bazie pomysłu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MacQueena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z lat sześćdziesiątych.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tym przypadku  jako funkcję jakości podziału zbioru V={v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…,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} na k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klastrów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zadanych przez ich środki c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…,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możemy przyjąć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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in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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jk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|v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-c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gdzie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{0,1},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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jk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=1 oraz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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in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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in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dla 1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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n, 1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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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k.</a:t>
            </a:r>
          </a:p>
          <a:p>
            <a:pPr marL="0" indent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48680"/>
            <a:ext cx="4330824" cy="57606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Algorytm.</a:t>
            </a:r>
          </a:p>
          <a:p>
            <a:pPr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wybierz k centrów w zbiorze danych elementów;</a:t>
            </a:r>
          </a:p>
          <a:p>
            <a:pPr marL="457200" indent="-457200">
              <a:buNone/>
            </a:pPr>
            <a:r>
              <a:rPr lang="pl-PL" sz="2000" b="1" i="1" dirty="0" err="1" smtClean="0">
                <a:latin typeface="Times New Roman" pitchFamily="18" charset="0"/>
                <a:cs typeface="Times New Roman" pitchFamily="18" charset="0"/>
              </a:rPr>
              <a:t>repeat</a:t>
            </a:r>
            <a:endParaRPr lang="pl-PL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dla każdego elementu  znajdź najbliższe centrum;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oblicz nowe położenie centrów jako średnią położenia najbliższych elementów;</a:t>
            </a:r>
          </a:p>
          <a:p>
            <a:pPr marL="0" indent="0">
              <a:buNone/>
            </a:pPr>
            <a:r>
              <a:rPr lang="pl-PL" sz="2000" b="1" i="1" dirty="0" err="1" smtClean="0">
                <a:latin typeface="Times New Roman" pitchFamily="18" charset="0"/>
                <a:cs typeface="Times New Roman" pitchFamily="18" charset="0"/>
              </a:rPr>
              <a:t>until</a:t>
            </a:r>
            <a:r>
              <a:rPr lang="pl-PL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położenie centrów nie zmienia się</a:t>
            </a:r>
          </a:p>
          <a:p>
            <a:pPr marL="457200" indent="-457200">
              <a:buAutoNum type="arabicPeriod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lipsa 3"/>
          <p:cNvSpPr/>
          <p:nvPr/>
        </p:nvSpPr>
        <p:spPr>
          <a:xfrm>
            <a:off x="7740352" y="2204864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lipsa 4"/>
          <p:cNvSpPr/>
          <p:nvPr/>
        </p:nvSpPr>
        <p:spPr>
          <a:xfrm>
            <a:off x="6516216" y="9087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lipsa 5"/>
          <p:cNvSpPr/>
          <p:nvPr/>
        </p:nvSpPr>
        <p:spPr>
          <a:xfrm>
            <a:off x="6588224" y="16288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lipsa 6"/>
          <p:cNvSpPr/>
          <p:nvPr/>
        </p:nvSpPr>
        <p:spPr>
          <a:xfrm>
            <a:off x="6012160" y="278092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ipsa 7"/>
          <p:cNvSpPr/>
          <p:nvPr/>
        </p:nvSpPr>
        <p:spPr>
          <a:xfrm>
            <a:off x="6516216" y="263691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lipsa 8"/>
          <p:cNvSpPr/>
          <p:nvPr/>
        </p:nvSpPr>
        <p:spPr>
          <a:xfrm>
            <a:off x="7380312" y="1628800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lipsa 9"/>
          <p:cNvSpPr/>
          <p:nvPr/>
        </p:nvSpPr>
        <p:spPr>
          <a:xfrm>
            <a:off x="7308304" y="191683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Elipsa 10"/>
          <p:cNvSpPr/>
          <p:nvPr/>
        </p:nvSpPr>
        <p:spPr>
          <a:xfrm>
            <a:off x="7740352" y="242088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Elipsa 11"/>
          <p:cNvSpPr/>
          <p:nvPr/>
        </p:nvSpPr>
        <p:spPr>
          <a:xfrm>
            <a:off x="7164288" y="26369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lipsa 12"/>
          <p:cNvSpPr/>
          <p:nvPr/>
        </p:nvSpPr>
        <p:spPr>
          <a:xfrm>
            <a:off x="6948264" y="357301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8244408" y="314096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Elipsa 14"/>
          <p:cNvSpPr/>
          <p:nvPr/>
        </p:nvSpPr>
        <p:spPr>
          <a:xfrm>
            <a:off x="6948264" y="4941168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Elipsa 15"/>
          <p:cNvSpPr/>
          <p:nvPr/>
        </p:nvSpPr>
        <p:spPr>
          <a:xfrm>
            <a:off x="8100392" y="371703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Elipsa 16"/>
          <p:cNvSpPr/>
          <p:nvPr/>
        </p:nvSpPr>
        <p:spPr>
          <a:xfrm>
            <a:off x="6084168" y="378904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Elipsa 17"/>
          <p:cNvSpPr/>
          <p:nvPr/>
        </p:nvSpPr>
        <p:spPr>
          <a:xfrm>
            <a:off x="7812360" y="14127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Elipsa 18"/>
          <p:cNvSpPr/>
          <p:nvPr/>
        </p:nvSpPr>
        <p:spPr>
          <a:xfrm>
            <a:off x="7308304" y="50131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Elipsa 19"/>
          <p:cNvSpPr/>
          <p:nvPr/>
        </p:nvSpPr>
        <p:spPr>
          <a:xfrm>
            <a:off x="6588224" y="479715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Elipsa 20"/>
          <p:cNvSpPr/>
          <p:nvPr/>
        </p:nvSpPr>
        <p:spPr>
          <a:xfrm>
            <a:off x="6588224" y="479715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Elipsa 21"/>
          <p:cNvSpPr/>
          <p:nvPr/>
        </p:nvSpPr>
        <p:spPr>
          <a:xfrm>
            <a:off x="6948264" y="3573016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Elipsa 22"/>
          <p:cNvSpPr/>
          <p:nvPr/>
        </p:nvSpPr>
        <p:spPr>
          <a:xfrm>
            <a:off x="8244408" y="3140968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Elipsa 23"/>
          <p:cNvSpPr/>
          <p:nvPr/>
        </p:nvSpPr>
        <p:spPr>
          <a:xfrm>
            <a:off x="8100392" y="371703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Elipsa 24"/>
          <p:cNvSpPr/>
          <p:nvPr/>
        </p:nvSpPr>
        <p:spPr>
          <a:xfrm>
            <a:off x="6588224" y="3140968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4" name="Grupa 63"/>
          <p:cNvGrpSpPr/>
          <p:nvPr/>
        </p:nvGrpSpPr>
        <p:grpSpPr>
          <a:xfrm>
            <a:off x="5796136" y="692696"/>
            <a:ext cx="2844318" cy="4608512"/>
            <a:chOff x="5796136" y="692696"/>
            <a:chExt cx="2844318" cy="4608512"/>
          </a:xfrm>
        </p:grpSpPr>
        <p:cxnSp>
          <p:nvCxnSpPr>
            <p:cNvPr id="28" name="Łącznik prosty 27"/>
            <p:cNvCxnSpPr/>
            <p:nvPr/>
          </p:nvCxnSpPr>
          <p:spPr>
            <a:xfrm flipH="1" flipV="1">
              <a:off x="7668344" y="3356992"/>
              <a:ext cx="972110" cy="2731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Łącznik prosty 30"/>
            <p:cNvCxnSpPr/>
            <p:nvPr/>
          </p:nvCxnSpPr>
          <p:spPr>
            <a:xfrm flipH="1">
              <a:off x="7524328" y="3356992"/>
              <a:ext cx="122928" cy="10801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Łącznik prosty 36"/>
            <p:cNvCxnSpPr/>
            <p:nvPr/>
          </p:nvCxnSpPr>
          <p:spPr>
            <a:xfrm flipH="1" flipV="1">
              <a:off x="5796136" y="3933056"/>
              <a:ext cx="1728192" cy="5040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Łącznik prosty 52"/>
            <p:cNvCxnSpPr/>
            <p:nvPr/>
          </p:nvCxnSpPr>
          <p:spPr>
            <a:xfrm>
              <a:off x="6732240" y="692696"/>
              <a:ext cx="936104" cy="26642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Łącznik prosty 57"/>
            <p:cNvCxnSpPr/>
            <p:nvPr/>
          </p:nvCxnSpPr>
          <p:spPr>
            <a:xfrm>
              <a:off x="7524328" y="4437112"/>
              <a:ext cx="576064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upa 104"/>
          <p:cNvGrpSpPr/>
          <p:nvPr/>
        </p:nvGrpSpPr>
        <p:grpSpPr>
          <a:xfrm>
            <a:off x="5724128" y="764704"/>
            <a:ext cx="2937415" cy="4161551"/>
            <a:chOff x="5724128" y="764704"/>
            <a:chExt cx="2937415" cy="4161551"/>
          </a:xfrm>
        </p:grpSpPr>
        <p:cxnSp>
          <p:nvCxnSpPr>
            <p:cNvPr id="90" name="Łącznik prosty 89"/>
            <p:cNvCxnSpPr/>
            <p:nvPr/>
          </p:nvCxnSpPr>
          <p:spPr>
            <a:xfrm flipH="1" flipV="1">
              <a:off x="6588224" y="764704"/>
              <a:ext cx="864096" cy="23762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Łącznik prosty 91"/>
            <p:cNvCxnSpPr/>
            <p:nvPr/>
          </p:nvCxnSpPr>
          <p:spPr>
            <a:xfrm flipV="1">
              <a:off x="7452320" y="2888941"/>
              <a:ext cx="1209223" cy="2520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Łącznik prosty 96"/>
            <p:cNvCxnSpPr/>
            <p:nvPr/>
          </p:nvCxnSpPr>
          <p:spPr>
            <a:xfrm>
              <a:off x="6948264" y="3861048"/>
              <a:ext cx="1209223" cy="10652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Łącznik prosty 99"/>
            <p:cNvCxnSpPr/>
            <p:nvPr/>
          </p:nvCxnSpPr>
          <p:spPr>
            <a:xfrm flipV="1">
              <a:off x="5724128" y="3861048"/>
              <a:ext cx="1224136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Łącznik prosty 103"/>
            <p:cNvCxnSpPr/>
            <p:nvPr/>
          </p:nvCxnSpPr>
          <p:spPr>
            <a:xfrm flipH="1">
              <a:off x="6948264" y="3140968"/>
              <a:ext cx="504056" cy="72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" name="Elipsa 105"/>
          <p:cNvSpPr/>
          <p:nvPr/>
        </p:nvSpPr>
        <p:spPr>
          <a:xfrm>
            <a:off x="6516216" y="2852936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Elipsa 106"/>
          <p:cNvSpPr/>
          <p:nvPr/>
        </p:nvSpPr>
        <p:spPr>
          <a:xfrm>
            <a:off x="8172400" y="3429000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Elipsa 107"/>
          <p:cNvSpPr/>
          <p:nvPr/>
        </p:nvSpPr>
        <p:spPr>
          <a:xfrm>
            <a:off x="7668344" y="191683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1" name="Grupa 130"/>
          <p:cNvGrpSpPr/>
          <p:nvPr/>
        </p:nvGrpSpPr>
        <p:grpSpPr>
          <a:xfrm>
            <a:off x="5508104" y="908720"/>
            <a:ext cx="3153439" cy="3909523"/>
            <a:chOff x="5508104" y="908720"/>
            <a:chExt cx="3153439" cy="3909523"/>
          </a:xfrm>
        </p:grpSpPr>
        <p:cxnSp>
          <p:nvCxnSpPr>
            <p:cNvPr id="112" name="Łącznik prosty 111"/>
            <p:cNvCxnSpPr/>
            <p:nvPr/>
          </p:nvCxnSpPr>
          <p:spPr>
            <a:xfrm flipV="1">
              <a:off x="7524328" y="2528901"/>
              <a:ext cx="1137215" cy="3960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Łącznik prosty 113"/>
            <p:cNvCxnSpPr/>
            <p:nvPr/>
          </p:nvCxnSpPr>
          <p:spPr>
            <a:xfrm>
              <a:off x="6300192" y="908720"/>
              <a:ext cx="1224136" cy="20162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Łącznik prosty 118"/>
            <p:cNvCxnSpPr/>
            <p:nvPr/>
          </p:nvCxnSpPr>
          <p:spPr>
            <a:xfrm>
              <a:off x="7092280" y="3789040"/>
              <a:ext cx="1245227" cy="10292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Łącznik prosty 120"/>
            <p:cNvCxnSpPr/>
            <p:nvPr/>
          </p:nvCxnSpPr>
          <p:spPr>
            <a:xfrm flipH="1">
              <a:off x="7092281" y="2924944"/>
              <a:ext cx="432047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Łącznik prosty 125"/>
            <p:cNvCxnSpPr/>
            <p:nvPr/>
          </p:nvCxnSpPr>
          <p:spPr>
            <a:xfrm flipV="1">
              <a:off x="5508104" y="3789040"/>
              <a:ext cx="1584176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upa 169"/>
          <p:cNvGrpSpPr/>
          <p:nvPr/>
        </p:nvGrpSpPr>
        <p:grpSpPr>
          <a:xfrm>
            <a:off x="5832140" y="1556792"/>
            <a:ext cx="2829403" cy="3384376"/>
            <a:chOff x="5832140" y="1556792"/>
            <a:chExt cx="2829403" cy="3384376"/>
          </a:xfrm>
        </p:grpSpPr>
        <p:cxnSp>
          <p:nvCxnSpPr>
            <p:cNvPr id="147" name="Łącznik prosty 146"/>
            <p:cNvCxnSpPr/>
            <p:nvPr/>
          </p:nvCxnSpPr>
          <p:spPr>
            <a:xfrm>
              <a:off x="5940152" y="1556792"/>
              <a:ext cx="1656184" cy="11521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Łącznik prosty 152"/>
            <p:cNvCxnSpPr/>
            <p:nvPr/>
          </p:nvCxnSpPr>
          <p:spPr>
            <a:xfrm flipV="1">
              <a:off x="7596336" y="2240869"/>
              <a:ext cx="1065207" cy="4680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Łącznik prosty 156"/>
            <p:cNvCxnSpPr/>
            <p:nvPr/>
          </p:nvCxnSpPr>
          <p:spPr>
            <a:xfrm flipV="1">
              <a:off x="7164288" y="2708920"/>
              <a:ext cx="432048" cy="11521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Łącznik prosty 162"/>
            <p:cNvCxnSpPr/>
            <p:nvPr/>
          </p:nvCxnSpPr>
          <p:spPr>
            <a:xfrm flipV="1">
              <a:off x="5832140" y="3861048"/>
              <a:ext cx="1332148" cy="3240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Łącznik prosty 166"/>
            <p:cNvCxnSpPr/>
            <p:nvPr/>
          </p:nvCxnSpPr>
          <p:spPr>
            <a:xfrm>
              <a:off x="7164288" y="3861048"/>
              <a:ext cx="1368152" cy="10801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3" name="Elipsa 172"/>
          <p:cNvSpPr/>
          <p:nvPr/>
        </p:nvSpPr>
        <p:spPr>
          <a:xfrm>
            <a:off x="7236296" y="1700808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6" name="Grupa 205"/>
          <p:cNvGrpSpPr/>
          <p:nvPr/>
        </p:nvGrpSpPr>
        <p:grpSpPr>
          <a:xfrm>
            <a:off x="5364088" y="1916832"/>
            <a:ext cx="3456384" cy="3168352"/>
            <a:chOff x="5364088" y="1916832"/>
            <a:chExt cx="3456384" cy="3168352"/>
          </a:xfrm>
        </p:grpSpPr>
        <p:cxnSp>
          <p:nvCxnSpPr>
            <p:cNvPr id="183" name="Łącznik prosty 182"/>
            <p:cNvCxnSpPr/>
            <p:nvPr/>
          </p:nvCxnSpPr>
          <p:spPr>
            <a:xfrm>
              <a:off x="5652120" y="1916832"/>
              <a:ext cx="1944216" cy="7920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Łącznik prosty 185"/>
            <p:cNvCxnSpPr/>
            <p:nvPr/>
          </p:nvCxnSpPr>
          <p:spPr>
            <a:xfrm flipV="1">
              <a:off x="7596336" y="2060848"/>
              <a:ext cx="1224136" cy="6480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Łącznik prosty 193"/>
            <p:cNvCxnSpPr/>
            <p:nvPr/>
          </p:nvCxnSpPr>
          <p:spPr>
            <a:xfrm flipV="1">
              <a:off x="7308304" y="2708920"/>
              <a:ext cx="288032" cy="12961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Łącznik prosty 199"/>
            <p:cNvCxnSpPr/>
            <p:nvPr/>
          </p:nvCxnSpPr>
          <p:spPr>
            <a:xfrm flipV="1">
              <a:off x="5364088" y="4005064"/>
              <a:ext cx="1944216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Łącznik prosty 204"/>
            <p:cNvCxnSpPr/>
            <p:nvPr/>
          </p:nvCxnSpPr>
          <p:spPr>
            <a:xfrm>
              <a:off x="7308304" y="4005064"/>
              <a:ext cx="1368152" cy="10801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8" grpId="0" animBg="1"/>
      <p:bldP spid="8" grpId="1" animBg="1"/>
      <p:bldP spid="9" grpId="0" animBg="1"/>
      <p:bldP spid="9" grpId="1" animBg="1"/>
      <p:bldP spid="15" grpId="0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106" grpId="0" animBg="1"/>
      <p:bldP spid="106" grpId="1" animBg="1"/>
      <p:bldP spid="107" grpId="0" animBg="1"/>
      <p:bldP spid="108" grpId="0" animBg="1"/>
      <p:bldP spid="108" grpId="1" animBg="1"/>
      <p:bldP spid="17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35283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Algorytm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k-Means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jest szybki i wymaga mało pamięci, ale jego wynik jest bardzo zależny od wyboru początkowych centrów. 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Ponadto znalezienie optymalnego rozwiązania jest problemem NP.-trudnym nawet dla małych k.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Dlatego dobrze jest zastosować go wielokrotnie dla różnych losowo wybranych zbiorów centrów., aby otrzymać możliwie najlepsze rozwiązanie. 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Poza tym może się zdarzyć, że centrum nie wyznacza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(nie jest przypisane  do żadnego zbioru elementów).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Przykład.</a:t>
            </a: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Łącznik prosty 4"/>
          <p:cNvCxnSpPr/>
          <p:nvPr/>
        </p:nvCxnSpPr>
        <p:spPr>
          <a:xfrm>
            <a:off x="611560" y="5085184"/>
            <a:ext cx="8064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ipsa 6"/>
          <p:cNvSpPr/>
          <p:nvPr/>
        </p:nvSpPr>
        <p:spPr>
          <a:xfrm>
            <a:off x="971600" y="50131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ipsa 7"/>
          <p:cNvSpPr/>
          <p:nvPr/>
        </p:nvSpPr>
        <p:spPr>
          <a:xfrm>
            <a:off x="3419872" y="50131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lipsa 8"/>
          <p:cNvSpPr/>
          <p:nvPr/>
        </p:nvSpPr>
        <p:spPr>
          <a:xfrm>
            <a:off x="3635896" y="50131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lipsa 9"/>
          <p:cNvSpPr/>
          <p:nvPr/>
        </p:nvSpPr>
        <p:spPr>
          <a:xfrm>
            <a:off x="3923928" y="50131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Elipsa 10"/>
          <p:cNvSpPr/>
          <p:nvPr/>
        </p:nvSpPr>
        <p:spPr>
          <a:xfrm>
            <a:off x="6588224" y="50131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Elipsa 11"/>
          <p:cNvSpPr/>
          <p:nvPr/>
        </p:nvSpPr>
        <p:spPr>
          <a:xfrm>
            <a:off x="7164288" y="50131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lipsa 12"/>
          <p:cNvSpPr/>
          <p:nvPr/>
        </p:nvSpPr>
        <p:spPr>
          <a:xfrm>
            <a:off x="7452320" y="50131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Elipsa 16"/>
          <p:cNvSpPr/>
          <p:nvPr/>
        </p:nvSpPr>
        <p:spPr>
          <a:xfrm>
            <a:off x="7164288" y="5013176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Elipsa 17"/>
          <p:cNvSpPr/>
          <p:nvPr/>
        </p:nvSpPr>
        <p:spPr>
          <a:xfrm>
            <a:off x="6588224" y="5013176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Elipsa 18"/>
          <p:cNvSpPr/>
          <p:nvPr/>
        </p:nvSpPr>
        <p:spPr>
          <a:xfrm>
            <a:off x="971600" y="5013176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Elipsa 19"/>
          <p:cNvSpPr/>
          <p:nvPr/>
        </p:nvSpPr>
        <p:spPr>
          <a:xfrm>
            <a:off x="2771800" y="5013176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Elipsa 20"/>
          <p:cNvSpPr/>
          <p:nvPr/>
        </p:nvSpPr>
        <p:spPr>
          <a:xfrm>
            <a:off x="7308304" y="5013176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Elipsa 21"/>
          <p:cNvSpPr/>
          <p:nvPr/>
        </p:nvSpPr>
        <p:spPr>
          <a:xfrm>
            <a:off x="5220072" y="5013176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Łącznik prosty 23"/>
          <p:cNvCxnSpPr/>
          <p:nvPr/>
        </p:nvCxnSpPr>
        <p:spPr>
          <a:xfrm flipV="1">
            <a:off x="3851920" y="4437112"/>
            <a:ext cx="0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26"/>
          <p:cNvCxnSpPr/>
          <p:nvPr/>
        </p:nvCxnSpPr>
        <p:spPr>
          <a:xfrm flipV="1">
            <a:off x="6948264" y="4437112"/>
            <a:ext cx="0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Łącznik prosty 32"/>
          <p:cNvCxnSpPr/>
          <p:nvPr/>
        </p:nvCxnSpPr>
        <p:spPr>
          <a:xfrm flipV="1">
            <a:off x="4067944" y="4437112"/>
            <a:ext cx="0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Elipsa 45"/>
          <p:cNvSpPr/>
          <p:nvPr/>
        </p:nvSpPr>
        <p:spPr>
          <a:xfrm>
            <a:off x="3203848" y="50131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Łącznik prosty 63"/>
          <p:cNvCxnSpPr/>
          <p:nvPr/>
        </p:nvCxnSpPr>
        <p:spPr>
          <a:xfrm flipV="1">
            <a:off x="6300192" y="4437112"/>
            <a:ext cx="0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548680"/>
            <a:ext cx="8424936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Aby zachować określoną liczbę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klastrów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możemy wprowadzić warunek, że centrum musi być jednym z elementów zbioru.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Wtedy funkcja jakości przybrałaby postać: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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in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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jk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|v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-c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gdzie dla 1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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n, 1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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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{0,1},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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jk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=1 oraz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v</a:t>
            </a:r>
            <a:r>
              <a:rPr lang="pl-PL" sz="2000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takiego, że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mj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=1 i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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in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|v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-v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jest minimalna.</a:t>
            </a:r>
          </a:p>
          <a:p>
            <a:pPr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620688"/>
            <a:ext cx="3960440" cy="6480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Przykład.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lipsa 4"/>
          <p:cNvSpPr/>
          <p:nvPr/>
        </p:nvSpPr>
        <p:spPr>
          <a:xfrm>
            <a:off x="5565198" y="90871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lipsa 5"/>
          <p:cNvSpPr/>
          <p:nvPr/>
        </p:nvSpPr>
        <p:spPr>
          <a:xfrm>
            <a:off x="5637206" y="162879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lipsa 6"/>
          <p:cNvSpPr/>
          <p:nvPr/>
        </p:nvSpPr>
        <p:spPr>
          <a:xfrm>
            <a:off x="5061142" y="278092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lipsa 9"/>
          <p:cNvSpPr/>
          <p:nvPr/>
        </p:nvSpPr>
        <p:spPr>
          <a:xfrm>
            <a:off x="6357286" y="191683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Elipsa 10"/>
          <p:cNvSpPr/>
          <p:nvPr/>
        </p:nvSpPr>
        <p:spPr>
          <a:xfrm>
            <a:off x="6789334" y="242088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Elipsa 11"/>
          <p:cNvSpPr/>
          <p:nvPr/>
        </p:nvSpPr>
        <p:spPr>
          <a:xfrm>
            <a:off x="6213270" y="263691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lipsa 12"/>
          <p:cNvSpPr/>
          <p:nvPr/>
        </p:nvSpPr>
        <p:spPr>
          <a:xfrm>
            <a:off x="5997246" y="357301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7293390" y="314096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Elipsa 15"/>
          <p:cNvSpPr/>
          <p:nvPr/>
        </p:nvSpPr>
        <p:spPr>
          <a:xfrm>
            <a:off x="7149374" y="371703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Elipsa 16"/>
          <p:cNvSpPr/>
          <p:nvPr/>
        </p:nvSpPr>
        <p:spPr>
          <a:xfrm>
            <a:off x="5133150" y="378903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Elipsa 17"/>
          <p:cNvSpPr/>
          <p:nvPr/>
        </p:nvSpPr>
        <p:spPr>
          <a:xfrm>
            <a:off x="6861342" y="141277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Elipsa 18"/>
          <p:cNvSpPr/>
          <p:nvPr/>
        </p:nvSpPr>
        <p:spPr>
          <a:xfrm>
            <a:off x="6357286" y="501317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Elipsa 19"/>
          <p:cNvSpPr/>
          <p:nvPr/>
        </p:nvSpPr>
        <p:spPr>
          <a:xfrm>
            <a:off x="5637206" y="479715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Elipsa 20"/>
          <p:cNvSpPr/>
          <p:nvPr/>
        </p:nvSpPr>
        <p:spPr>
          <a:xfrm>
            <a:off x="5637206" y="4797151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Elipsa 21"/>
          <p:cNvSpPr/>
          <p:nvPr/>
        </p:nvSpPr>
        <p:spPr>
          <a:xfrm>
            <a:off x="5997246" y="3573015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Elipsa 22"/>
          <p:cNvSpPr/>
          <p:nvPr/>
        </p:nvSpPr>
        <p:spPr>
          <a:xfrm>
            <a:off x="7293390" y="3140967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Elipsa 23"/>
          <p:cNvSpPr/>
          <p:nvPr/>
        </p:nvSpPr>
        <p:spPr>
          <a:xfrm>
            <a:off x="7149374" y="3717031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upa 25"/>
          <p:cNvGrpSpPr/>
          <p:nvPr/>
        </p:nvGrpSpPr>
        <p:grpSpPr>
          <a:xfrm>
            <a:off x="4845118" y="692695"/>
            <a:ext cx="2844318" cy="4608512"/>
            <a:chOff x="5796136" y="692696"/>
            <a:chExt cx="2844318" cy="4608512"/>
          </a:xfrm>
        </p:grpSpPr>
        <p:cxnSp>
          <p:nvCxnSpPr>
            <p:cNvPr id="27" name="Łącznik prosty 26"/>
            <p:cNvCxnSpPr/>
            <p:nvPr/>
          </p:nvCxnSpPr>
          <p:spPr>
            <a:xfrm flipH="1" flipV="1">
              <a:off x="7668344" y="3356992"/>
              <a:ext cx="972110" cy="2731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Łącznik prosty 27"/>
            <p:cNvCxnSpPr/>
            <p:nvPr/>
          </p:nvCxnSpPr>
          <p:spPr>
            <a:xfrm flipH="1">
              <a:off x="7524328" y="3356992"/>
              <a:ext cx="122928" cy="10801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Łącznik prosty 28"/>
            <p:cNvCxnSpPr/>
            <p:nvPr/>
          </p:nvCxnSpPr>
          <p:spPr>
            <a:xfrm flipH="1" flipV="1">
              <a:off x="5796136" y="3933056"/>
              <a:ext cx="1728192" cy="5040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Łącznik prosty 29"/>
            <p:cNvCxnSpPr/>
            <p:nvPr/>
          </p:nvCxnSpPr>
          <p:spPr>
            <a:xfrm>
              <a:off x="6732240" y="692696"/>
              <a:ext cx="936104" cy="26642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Łącznik prosty 30"/>
            <p:cNvCxnSpPr/>
            <p:nvPr/>
          </p:nvCxnSpPr>
          <p:spPr>
            <a:xfrm>
              <a:off x="7524328" y="4437112"/>
              <a:ext cx="576064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Elipsa 31"/>
          <p:cNvSpPr/>
          <p:nvPr/>
        </p:nvSpPr>
        <p:spPr>
          <a:xfrm>
            <a:off x="6213270" y="2636911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Elipsa 33"/>
          <p:cNvSpPr/>
          <p:nvPr/>
        </p:nvSpPr>
        <p:spPr>
          <a:xfrm>
            <a:off x="6357286" y="1916831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Elipsa 34"/>
          <p:cNvSpPr/>
          <p:nvPr/>
        </p:nvSpPr>
        <p:spPr>
          <a:xfrm>
            <a:off x="6789334" y="2420887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upa 53"/>
          <p:cNvGrpSpPr/>
          <p:nvPr/>
        </p:nvGrpSpPr>
        <p:grpSpPr>
          <a:xfrm>
            <a:off x="5004048" y="620688"/>
            <a:ext cx="2613378" cy="4896543"/>
            <a:chOff x="5955066" y="620689"/>
            <a:chExt cx="2613378" cy="4896543"/>
          </a:xfrm>
        </p:grpSpPr>
        <p:cxnSp>
          <p:nvCxnSpPr>
            <p:cNvPr id="37" name="Łącznik prosty 36"/>
            <p:cNvCxnSpPr/>
            <p:nvPr/>
          </p:nvCxnSpPr>
          <p:spPr>
            <a:xfrm flipH="1" flipV="1">
              <a:off x="6804248" y="620689"/>
              <a:ext cx="936104" cy="25922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Łącznik prosty 39"/>
            <p:cNvCxnSpPr/>
            <p:nvPr/>
          </p:nvCxnSpPr>
          <p:spPr>
            <a:xfrm flipH="1">
              <a:off x="7740352" y="2960948"/>
              <a:ext cx="828092" cy="2520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Łącznik prosty 44"/>
            <p:cNvCxnSpPr/>
            <p:nvPr/>
          </p:nvCxnSpPr>
          <p:spPr>
            <a:xfrm flipH="1" flipV="1">
              <a:off x="5955066" y="3537013"/>
              <a:ext cx="1209222" cy="3240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Łącznik prosty 46"/>
            <p:cNvCxnSpPr/>
            <p:nvPr/>
          </p:nvCxnSpPr>
          <p:spPr>
            <a:xfrm flipH="1" flipV="1">
              <a:off x="7164288" y="3861048"/>
              <a:ext cx="1080120" cy="16561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Łącznik prosty 52"/>
            <p:cNvCxnSpPr/>
            <p:nvPr/>
          </p:nvCxnSpPr>
          <p:spPr>
            <a:xfrm flipH="1">
              <a:off x="7164288" y="3212976"/>
              <a:ext cx="576064" cy="6480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upa 88"/>
          <p:cNvGrpSpPr/>
          <p:nvPr/>
        </p:nvGrpSpPr>
        <p:grpSpPr>
          <a:xfrm>
            <a:off x="4845118" y="2060847"/>
            <a:ext cx="3168354" cy="3672408"/>
            <a:chOff x="5796136" y="2060848"/>
            <a:chExt cx="3168354" cy="3672408"/>
          </a:xfrm>
        </p:grpSpPr>
        <p:cxnSp>
          <p:nvCxnSpPr>
            <p:cNvPr id="56" name="Łącznik prosty 55"/>
            <p:cNvCxnSpPr/>
            <p:nvPr/>
          </p:nvCxnSpPr>
          <p:spPr>
            <a:xfrm flipH="1">
              <a:off x="8316416" y="2348880"/>
              <a:ext cx="648074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Łącznik prosty 58"/>
            <p:cNvCxnSpPr/>
            <p:nvPr/>
          </p:nvCxnSpPr>
          <p:spPr>
            <a:xfrm flipH="1" flipV="1">
              <a:off x="5796136" y="3501008"/>
              <a:ext cx="1368152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Łącznik prosty 60"/>
            <p:cNvCxnSpPr/>
            <p:nvPr/>
          </p:nvCxnSpPr>
          <p:spPr>
            <a:xfrm>
              <a:off x="7164288" y="3861048"/>
              <a:ext cx="1224136" cy="18722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Łącznik prosty 62"/>
            <p:cNvCxnSpPr/>
            <p:nvPr/>
          </p:nvCxnSpPr>
          <p:spPr>
            <a:xfrm flipV="1">
              <a:off x="7164288" y="2708920"/>
              <a:ext cx="1152128" cy="11521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Łącznik prosty 67"/>
            <p:cNvCxnSpPr/>
            <p:nvPr/>
          </p:nvCxnSpPr>
          <p:spPr>
            <a:xfrm flipH="1" flipV="1">
              <a:off x="6516216" y="2060848"/>
              <a:ext cx="1800200" cy="6480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3" grpId="0" animBg="1"/>
      <p:bldP spid="23" grpId="1" animBg="1"/>
      <p:bldP spid="32" grpId="0" animBg="1"/>
      <p:bldP spid="34" grpId="0" animBg="1"/>
      <p:bldP spid="35" grpId="0" animBg="1"/>
      <p:bldP spid="3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6166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Klasteryzacja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rozmyta (nieostra).</a:t>
            </a:r>
          </a:p>
          <a:p>
            <a:pPr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Możemy zdefiniować podział, w którym poszczególne elementy mogą należeć do różnych grup. 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tym przypadku  określany jest stopień przynależności do danej grupy. Przyjmuje on wartość z przedziału [0, 1].</a:t>
            </a:r>
          </a:p>
          <a:p>
            <a:pPr marL="0" indent="0"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Wyróżniamy dwa rodzaje takich podziałów:</a:t>
            </a:r>
          </a:p>
          <a:p>
            <a:pPr marL="0" indent="0">
              <a:buFontTx/>
              <a:buChar char="-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probabilistyczne, gdy suma stopni przynależności elementu do każdej z grup sumuje się do 1,</a:t>
            </a:r>
          </a:p>
          <a:p>
            <a:pPr marL="0" indent="0">
              <a:buFontTx/>
              <a:buChar char="-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posybilistyczne, gdy suma stopni przynależności elementu może być dowolna.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1724</TotalTime>
  <Words>2196</Words>
  <Application>Microsoft Office PowerPoint</Application>
  <PresentationFormat>Pokaz na ekranie (4:3)</PresentationFormat>
  <Paragraphs>189</Paragraphs>
  <Slides>25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26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Mirek</dc:creator>
  <cp:lastModifiedBy>Mirek</cp:lastModifiedBy>
  <cp:revision>202</cp:revision>
  <dcterms:created xsi:type="dcterms:W3CDTF">2025-05-19T20:42:23Z</dcterms:created>
  <dcterms:modified xsi:type="dcterms:W3CDTF">2025-05-27T13:36:12Z</dcterms:modified>
</cp:coreProperties>
</file>