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1" r:id="rId1"/>
  </p:sldMasterIdLst>
  <p:notesMasterIdLst>
    <p:notesMasterId r:id="rId26"/>
  </p:notesMasterIdLst>
  <p:sldIdLst>
    <p:sldId id="788" r:id="rId2"/>
    <p:sldId id="783" r:id="rId3"/>
    <p:sldId id="619" r:id="rId4"/>
    <p:sldId id="672" r:id="rId5"/>
    <p:sldId id="720" r:id="rId6"/>
    <p:sldId id="721" r:id="rId7"/>
    <p:sldId id="673" r:id="rId8"/>
    <p:sldId id="767" r:id="rId9"/>
    <p:sldId id="663" r:id="rId10"/>
    <p:sldId id="693" r:id="rId11"/>
    <p:sldId id="726" r:id="rId12"/>
    <p:sldId id="694" r:id="rId13"/>
    <p:sldId id="664" r:id="rId14"/>
    <p:sldId id="674" r:id="rId15"/>
    <p:sldId id="696" r:id="rId16"/>
    <p:sldId id="681" r:id="rId17"/>
    <p:sldId id="741" r:id="rId18"/>
    <p:sldId id="742" r:id="rId19"/>
    <p:sldId id="740" r:id="rId20"/>
    <p:sldId id="735" r:id="rId21"/>
    <p:sldId id="781" r:id="rId22"/>
    <p:sldId id="787" r:id="rId23"/>
    <p:sldId id="786" r:id="rId24"/>
    <p:sldId id="785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F8FB2E"/>
    <a:srgbClr val="E4E4E4"/>
    <a:srgbClr val="C4C62E"/>
    <a:srgbClr val="A78C35"/>
    <a:srgbClr val="890707"/>
    <a:srgbClr val="C5BBA7"/>
    <a:srgbClr val="DAC6AA"/>
    <a:srgbClr val="B79935"/>
    <a:srgbClr val="6C0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96" autoAdjust="0"/>
    <p:restoredTop sz="56993" autoAdjust="0"/>
  </p:normalViewPr>
  <p:slideViewPr>
    <p:cSldViewPr snapToGrid="0">
      <p:cViewPr varScale="1">
        <p:scale>
          <a:sx n="47" d="100"/>
          <a:sy n="47" d="100"/>
        </p:scale>
        <p:origin x="2170" y="3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3077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99BF69-8360-4B95-B6B7-1804B96BBF99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3851FF-5AD8-4CC8-B13F-12AE90C08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839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C44E3E-B9A4-441B-AA7E-48600DBED2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91860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C44E3E-B9A4-441B-AA7E-48600DBED2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53016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C44E3E-B9A4-441B-AA7E-48600DBED2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83807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C44E3E-B9A4-441B-AA7E-48600DBED2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65767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C44E3E-B9A4-441B-AA7E-48600DBED2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3699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C44E3E-B9A4-441B-AA7E-48600DBED2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6817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C44E3E-B9A4-441B-AA7E-48600DBED2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05649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C44E3E-B9A4-441B-AA7E-48600DBED2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522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GB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Söhn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C44E3E-B9A4-441B-AA7E-48600DBED2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75091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GB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Söhn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C44E3E-B9A4-441B-AA7E-48600DBED2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57680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C44E3E-B9A4-441B-AA7E-48600DBED2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4117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C44E3E-B9A4-441B-AA7E-48600DBED2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49101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C44E3E-B9A4-441B-AA7E-48600DBED2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51111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GB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Söhn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C44E3E-B9A4-441B-AA7E-48600DBED2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07663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C44E3E-B9A4-441B-AA7E-48600DBED2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75937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C44E3E-B9A4-441B-AA7E-48600DBED2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35845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C44E3E-B9A4-441B-AA7E-48600DBED2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8381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GB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Söhn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C44E3E-B9A4-441B-AA7E-48600DBED2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1318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C44E3E-B9A4-441B-AA7E-48600DBED2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7990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C44E3E-B9A4-441B-AA7E-48600DBED2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56971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C44E3E-B9A4-441B-AA7E-48600DBED2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48038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C44E3E-B9A4-441B-AA7E-48600DBED2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22074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C44E3E-B9A4-441B-AA7E-48600DBED2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34928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C44E3E-B9A4-441B-AA7E-48600DBED2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6093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532FA-8E4C-4839-8ED3-A3C734400F59}" type="datetime1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00701" y="-55705"/>
            <a:ext cx="753545" cy="365125"/>
          </a:xfrm>
        </p:spPr>
        <p:txBody>
          <a:bodyPr/>
          <a:lstStyle>
            <a:lvl1pPr>
              <a:defRPr i="1"/>
            </a:lvl1pPr>
          </a:lstStyle>
          <a:p>
            <a:fld id="{929A3C91-49BD-407F-AF1D-CF364370D1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48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B74FD-155B-4399-8E3A-CAC6079A7010}" type="datetime1">
              <a:rPr lang="en-US" smtClean="0"/>
              <a:t>6/6/2025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A3C91-49BD-407F-AF1D-CF364370D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598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A5440-0780-4FD3-AFD9-0B6E1FE6EFE2}" type="datetime1">
              <a:rPr lang="en-US" smtClean="0"/>
              <a:t>6/6/2025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A3C91-49BD-407F-AF1D-CF364370D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3134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122B-ED75-4032-A75B-F20AF8997586}" type="datetime1">
              <a:rPr lang="en-US" smtClean="0"/>
              <a:t>6/6/2025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A3C91-49BD-407F-AF1D-CF364370D1D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844393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AF49-6C86-4948-8BED-0734359123A7}" type="datetime1">
              <a:rPr lang="en-US" smtClean="0"/>
              <a:t>6/6/2025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A3C91-49BD-407F-AF1D-CF364370D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9024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193EB-B89A-442C-9A4F-E81392A5F55D}" type="datetime1">
              <a:rPr lang="en-US" smtClean="0"/>
              <a:t>6/6/2025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A3C91-49BD-407F-AF1D-CF364370D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2466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83DD-6929-43FA-A15B-5C81D11AC875}" type="datetime1">
              <a:rPr lang="en-US" smtClean="0"/>
              <a:t>6/6/2025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A3C91-49BD-407F-AF1D-CF364370D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106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34D31-F35C-495F-999B-9680DFFDAA7D}" type="datetime1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A3C91-49BD-407F-AF1D-CF364370D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8035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FC444-8B10-4E3D-951D-5F2140FB5E0C}" type="datetime1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A3C91-49BD-407F-AF1D-CF364370D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026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5269D-2E5E-4AF8-B46B-599597524C61}" type="datetime1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29219" y="6520583"/>
            <a:ext cx="753545" cy="365125"/>
          </a:xfrm>
        </p:spPr>
        <p:txBody>
          <a:bodyPr/>
          <a:lstStyle/>
          <a:p>
            <a:fld id="{929A3C91-49BD-407F-AF1D-CF364370D1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226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0A40-BD2D-48E2-91F6-83E8E528BD30}" type="datetime1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A3C91-49BD-407F-AF1D-CF364370D1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382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4739F-91A3-4127-946F-310F8F0520E9}" type="datetime1">
              <a:rPr lang="en-US" smtClean="0"/>
              <a:t>6/6/2025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A3C91-49BD-407F-AF1D-CF364370D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231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8DECA-3B8D-417B-B63F-1140EF75BB36}" type="datetime1">
              <a:rPr lang="en-US" smtClean="0"/>
              <a:t>6/6/2025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A3C91-49BD-407F-AF1D-CF364370D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955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088B7-D71B-47AD-9D57-00BA4036C283}" type="datetime1">
              <a:rPr lang="en-US" smtClean="0"/>
              <a:t>6/6/2025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A3C91-49BD-407F-AF1D-CF364370D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840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7CB9D-A120-4F25-9946-1ACE25DA0D07}" type="datetime1">
              <a:rPr lang="en-US" smtClean="0"/>
              <a:t>6/6/2025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A3C91-49BD-407F-AF1D-CF364370D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212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BA44-921C-45C9-8465-A7CC04AA1FB7}" type="datetime1">
              <a:rPr lang="en-US" smtClean="0"/>
              <a:t>6/6/2025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A3C91-49BD-407F-AF1D-CF364370D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069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28BF2-4527-4CD0-A626-3547B553E1A9}" type="datetime1">
              <a:rPr lang="en-US" smtClean="0"/>
              <a:t>6/6/2025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A3C91-49BD-407F-AF1D-CF364370D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655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7D76FFF0-8C8C-40AD-BC57-858215ABDAC7}" type="datetime1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54520" y="73602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FFFF00"/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929A3C91-49BD-407F-AF1D-CF364370D1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808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  <p:sldLayoutId id="2147483953" r:id="rId12"/>
    <p:sldLayoutId id="2147483954" r:id="rId13"/>
    <p:sldLayoutId id="2147483955" r:id="rId14"/>
    <p:sldLayoutId id="2147483956" r:id="rId15"/>
    <p:sldLayoutId id="2147483957" r:id="rId16"/>
    <p:sldLayoutId id="2147483958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9.png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2.png"/><Relationship Id="rId3" Type="http://schemas.openxmlformats.org/officeDocument/2006/relationships/image" Target="../media/image51.png"/><Relationship Id="rId7" Type="http://schemas.openxmlformats.org/officeDocument/2006/relationships/image" Target="../media/image38.png"/><Relationship Id="rId12" Type="http://schemas.openxmlformats.org/officeDocument/2006/relationships/image" Target="../media/image33.jpe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45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32.png"/><Relationship Id="rId5" Type="http://schemas.openxmlformats.org/officeDocument/2006/relationships/image" Target="../media/image37.svg"/><Relationship Id="rId15" Type="http://schemas.openxmlformats.org/officeDocument/2006/relationships/image" Target="../media/image44.png"/><Relationship Id="rId10" Type="http://schemas.openxmlformats.org/officeDocument/2006/relationships/image" Target="../media/image41.png"/><Relationship Id="rId4" Type="http://schemas.openxmlformats.org/officeDocument/2006/relationships/image" Target="../media/image36.png"/><Relationship Id="rId9" Type="http://schemas.openxmlformats.org/officeDocument/2006/relationships/image" Target="../media/image40.png"/><Relationship Id="rId14" Type="http://schemas.openxmlformats.org/officeDocument/2006/relationships/image" Target="../media/image43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5.svg"/><Relationship Id="rId3" Type="http://schemas.openxmlformats.org/officeDocument/2006/relationships/image" Target="../media/image51.png"/><Relationship Id="rId7" Type="http://schemas.openxmlformats.org/officeDocument/2006/relationships/image" Target="../media/image38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43.svg"/><Relationship Id="rId5" Type="http://schemas.openxmlformats.org/officeDocument/2006/relationships/image" Target="../media/image37.sv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0.png"/><Relationship Id="rId1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39.png"/><Relationship Id="rId3" Type="http://schemas.openxmlformats.org/officeDocument/2006/relationships/image" Target="../media/image51.png"/><Relationship Id="rId7" Type="http://schemas.openxmlformats.org/officeDocument/2006/relationships/image" Target="../media/image40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43.svg"/><Relationship Id="rId5" Type="http://schemas.openxmlformats.org/officeDocument/2006/relationships/image" Target="../media/image37.sv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5.svg"/><Relationship Id="rId1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45.sv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45.sv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45.sv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45.sv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image" Target="../media/image56.png"/><Relationship Id="rId3" Type="http://schemas.openxmlformats.org/officeDocument/2006/relationships/image" Target="../media/image53.png"/><Relationship Id="rId7" Type="http://schemas.openxmlformats.org/officeDocument/2006/relationships/image" Target="../media/image59.png"/><Relationship Id="rId12" Type="http://schemas.openxmlformats.org/officeDocument/2006/relationships/image" Target="../media/image5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11" Type="http://schemas.openxmlformats.org/officeDocument/2006/relationships/image" Target="../media/image57.png"/><Relationship Id="rId5" Type="http://schemas.openxmlformats.org/officeDocument/2006/relationships/image" Target="../media/image58.png"/><Relationship Id="rId10" Type="http://schemas.microsoft.com/office/2007/relationships/hdphoto" Target="../media/hdphoto8.wdp"/><Relationship Id="rId4" Type="http://schemas.openxmlformats.org/officeDocument/2006/relationships/image" Target="../media/image54.png"/><Relationship Id="rId9" Type="http://schemas.openxmlformats.org/officeDocument/2006/relationships/image" Target="../media/image6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sv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9.pn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1.png"/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8.png"/><Relationship Id="rId5" Type="http://schemas.openxmlformats.org/officeDocument/2006/relationships/image" Target="../media/image10.png"/><Relationship Id="rId15" Type="http://schemas.openxmlformats.org/officeDocument/2006/relationships/image" Target="../media/image17.png"/><Relationship Id="rId10" Type="http://schemas.openxmlformats.org/officeDocument/2006/relationships/image" Target="../media/image19.png"/><Relationship Id="rId4" Type="http://schemas.openxmlformats.org/officeDocument/2006/relationships/image" Target="../media/image14.svg"/><Relationship Id="rId9" Type="http://schemas.openxmlformats.org/officeDocument/2006/relationships/image" Target="../media/image16.jpeg"/><Relationship Id="rId1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7.png"/><Relationship Id="rId18" Type="http://schemas.openxmlformats.org/officeDocument/2006/relationships/image" Target="../media/image17.png"/><Relationship Id="rId3" Type="http://schemas.openxmlformats.org/officeDocument/2006/relationships/image" Target="../media/image10.png"/><Relationship Id="rId7" Type="http://schemas.microsoft.com/office/2007/relationships/hdphoto" Target="../media/hdphoto2.wdp"/><Relationship Id="rId12" Type="http://schemas.openxmlformats.org/officeDocument/2006/relationships/image" Target="../media/image26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6" Type="http://schemas.microsoft.com/office/2007/relationships/hdphoto" Target="../media/hdphoto5.wdp"/><Relationship Id="rId20" Type="http://schemas.openxmlformats.org/officeDocument/2006/relationships/image" Target="../media/image31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5.png"/><Relationship Id="rId5" Type="http://schemas.openxmlformats.org/officeDocument/2006/relationships/image" Target="../media/image12.png"/><Relationship Id="rId15" Type="http://schemas.openxmlformats.org/officeDocument/2006/relationships/image" Target="../media/image28.png"/><Relationship Id="rId10" Type="http://schemas.microsoft.com/office/2007/relationships/hdphoto" Target="../media/hdphoto3.wdp"/><Relationship Id="rId19" Type="http://schemas.openxmlformats.org/officeDocument/2006/relationships/image" Target="../media/image30.png"/><Relationship Id="rId4" Type="http://schemas.openxmlformats.org/officeDocument/2006/relationships/image" Target="../media/image11.png"/><Relationship Id="rId9" Type="http://schemas.openxmlformats.org/officeDocument/2006/relationships/image" Target="../media/image24.png"/><Relationship Id="rId1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45.sv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11" Type="http://schemas.openxmlformats.org/officeDocument/2006/relationships/image" Target="../media/image43.svg"/><Relationship Id="rId5" Type="http://schemas.openxmlformats.org/officeDocument/2006/relationships/image" Target="../media/image38.png"/><Relationship Id="rId10" Type="http://schemas.openxmlformats.org/officeDocument/2006/relationships/image" Target="../media/image42.png"/><Relationship Id="rId4" Type="http://schemas.openxmlformats.org/officeDocument/2006/relationships/image" Target="../media/image37.svg"/><Relationship Id="rId9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21639B-F921-45A5-A85D-53BF7669E1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822172" y="1059217"/>
            <a:ext cx="457202" cy="82963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82F6A5D-F0EB-0D55-96B8-6BC9A05C8AEF}"/>
              </a:ext>
            </a:extLst>
          </p:cNvPr>
          <p:cNvSpPr txBox="1">
            <a:spLocks/>
          </p:cNvSpPr>
          <p:nvPr/>
        </p:nvSpPr>
        <p:spPr>
          <a:xfrm>
            <a:off x="1822172" y="1932674"/>
            <a:ext cx="8547654" cy="1283672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pc="300" baseline="-25000" dirty="0">
                <a:solidFill>
                  <a:srgbClr val="FFFF00"/>
                </a:solidFill>
                <a:effectLst/>
                <a:latin typeface="Agency FB" panose="020B0503020202020204" pitchFamily="34" charset="0"/>
              </a:rPr>
              <a:t>On the Potential and Limitations of Proxy Voting:</a:t>
            </a:r>
          </a:p>
          <a:p>
            <a:r>
              <a:rPr lang="en-GB" spc="300" baseline="-25000" dirty="0">
                <a:solidFill>
                  <a:srgbClr val="FFFF00"/>
                </a:solidFill>
                <a:effectLst/>
                <a:latin typeface="Agency FB" panose="020B0503020202020204" pitchFamily="34" charset="0"/>
              </a:rPr>
              <a:t>Delegation with Incomplete Votes</a:t>
            </a:r>
            <a:endParaRPr lang="en-US" sz="3200" spc="300" dirty="0">
              <a:solidFill>
                <a:srgbClr val="FFFF00"/>
              </a:solidFill>
              <a:effectLst/>
              <a:latin typeface="+mj-lt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177BD9A5-F6DE-4999-5F7D-782CE332168F}"/>
              </a:ext>
            </a:extLst>
          </p:cNvPr>
          <p:cNvSpPr txBox="1">
            <a:spLocks/>
          </p:cNvSpPr>
          <p:nvPr/>
        </p:nvSpPr>
        <p:spPr>
          <a:xfrm>
            <a:off x="0" y="3866066"/>
            <a:ext cx="12191999" cy="901794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effectLst/>
                <a:latin typeface="Modern Love Caps" panose="04070805081001020A01" pitchFamily="82" charset="0"/>
              </a:rPr>
              <a:t>G. </a:t>
            </a:r>
            <a:r>
              <a:rPr lang="en-US" sz="2400" dirty="0" err="1">
                <a:effectLst/>
                <a:latin typeface="Modern Love Caps" panose="04070805081001020A01" pitchFamily="82" charset="0"/>
              </a:rPr>
              <a:t>Amanatidis</a:t>
            </a:r>
            <a:r>
              <a:rPr lang="en-US" sz="2400" dirty="0">
                <a:effectLst/>
                <a:latin typeface="Modern Love Caps" panose="04070805081001020A01" pitchFamily="82" charset="0"/>
              </a:rPr>
              <a:t>,  A. </a:t>
            </a:r>
            <a:r>
              <a:rPr lang="en-US" sz="2400" dirty="0" err="1">
                <a:effectLst/>
                <a:latin typeface="Modern Love Caps" panose="04070805081001020A01" pitchFamily="82" charset="0"/>
              </a:rPr>
              <a:t>Filos-Ratsikas</a:t>
            </a:r>
            <a:r>
              <a:rPr lang="en-US" sz="2400" dirty="0">
                <a:effectLst/>
                <a:latin typeface="Modern Love Caps" panose="04070805081001020A01" pitchFamily="82" charset="0"/>
              </a:rPr>
              <a:t>,  P. </a:t>
            </a:r>
            <a:r>
              <a:rPr lang="en-US" sz="2400" dirty="0" err="1">
                <a:effectLst/>
                <a:latin typeface="Modern Love Caps" panose="04070805081001020A01" pitchFamily="82" charset="0"/>
              </a:rPr>
              <a:t>Lazos</a:t>
            </a:r>
            <a:r>
              <a:rPr lang="en-US" sz="2400" dirty="0">
                <a:effectLst/>
                <a:latin typeface="Modern Love Caps" panose="04070805081001020A01" pitchFamily="82" charset="0"/>
              </a:rPr>
              <a:t>,  E. Markakis,  </a:t>
            </a:r>
            <a:r>
              <a:rPr lang="en-US" sz="2400" u="sng" dirty="0">
                <a:effectLst/>
                <a:latin typeface="Modern Love Caps" panose="04070805081001020A01" pitchFamily="82" charset="0"/>
              </a:rPr>
              <a:t>G. Papasotiropoulos</a:t>
            </a:r>
            <a:r>
              <a:rPr lang="en-US" sz="2400" dirty="0">
                <a:effectLst/>
                <a:latin typeface="Modern Love Caps" panose="04070805081001020A01" pitchFamily="82" charset="0"/>
              </a:rPr>
              <a:t>,</a:t>
            </a:r>
          </a:p>
          <a:p>
            <a:pPr algn="l"/>
            <a:r>
              <a:rPr lang="en-US" sz="1800" i="1" dirty="0">
                <a:effectLst/>
                <a:latin typeface="+mj-lt"/>
              </a:rPr>
              <a:t>                      University of Essex   University of Edinburgh   Input-Output     </a:t>
            </a:r>
            <a:r>
              <a:rPr lang="en-US" sz="1800" i="1" dirty="0" err="1">
                <a:effectLst/>
                <a:latin typeface="+mj-lt"/>
              </a:rPr>
              <a:t>Input-Output</a:t>
            </a:r>
            <a:r>
              <a:rPr lang="en-US" sz="1800" i="1" dirty="0">
                <a:effectLst/>
                <a:latin typeface="+mj-lt"/>
              </a:rPr>
              <a:t>           University of Warsaw</a:t>
            </a:r>
          </a:p>
          <a:p>
            <a:pPr algn="l"/>
            <a:r>
              <a:rPr lang="en-US" sz="1800" i="1" dirty="0">
                <a:effectLst/>
                <a:latin typeface="+mj-lt"/>
              </a:rPr>
              <a:t>                   Archimedes/Athena RC                                                          Archimedes/Athena RC         Input-Output                                              </a:t>
            </a:r>
          </a:p>
          <a:p>
            <a:pPr algn="l"/>
            <a:r>
              <a:rPr lang="en-US" sz="1800" i="1" dirty="0">
                <a:effectLst/>
                <a:latin typeface="+mj-lt"/>
              </a:rPr>
              <a:t>                                                                                                  Athens University of Economics and Business</a:t>
            </a:r>
            <a:endParaRPr lang="en-US" dirty="0">
              <a:effectLst/>
            </a:endParaRPr>
          </a:p>
          <a:p>
            <a:endParaRPr lang="en-US" dirty="0">
              <a:effectLst/>
            </a:endParaRPr>
          </a:p>
        </p:txBody>
      </p:sp>
      <p:pic>
        <p:nvPicPr>
          <p:cNvPr id="15" name="Picture 14" descr="Yellow letters on a black background&#10;&#10;Description automatically generated">
            <a:extLst>
              <a:ext uri="{FF2B5EF4-FFF2-40B4-BE49-F238E27FC236}">
                <a16:creationId xmlns:a16="http://schemas.microsoft.com/office/drawing/2014/main" id="{6E903F95-CD5B-FEA8-5C4F-27EDFE8FC5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332" y="6059416"/>
            <a:ext cx="2611238" cy="652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52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8.33333E-7 -4.81481E-6 L 0.70104 -4.81481E-6 L 0.70104 0.31667 L 8.33333E-7 0.31667 L 8.33333E-7 -4.81481E-6 Z " pathEditMode="relative" rAng="0" ptsTypes="AAAAA">
                                      <p:cBhvr>
                                        <p:cTn id="6" dur="2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52" y="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Picture 94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4D7D2B8F-AB6F-D2FE-272E-0BAEFD564A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4" r="3268" b="6944"/>
          <a:stretch/>
        </p:blipFill>
        <p:spPr>
          <a:xfrm>
            <a:off x="10237642" y="4895938"/>
            <a:ext cx="2581410" cy="1958337"/>
          </a:xfrm>
          <a:prstGeom prst="rect">
            <a:avLst/>
          </a:prstGeom>
        </p:spPr>
      </p:pic>
      <p:sp>
        <p:nvSpPr>
          <p:cNvPr id="97" name="Speech Bubble: Rectangle with Corners Rounded 96">
            <a:extLst>
              <a:ext uri="{FF2B5EF4-FFF2-40B4-BE49-F238E27FC236}">
                <a16:creationId xmlns:a16="http://schemas.microsoft.com/office/drawing/2014/main" id="{BDCF1101-9215-4506-D090-711F0AB541A3}"/>
              </a:ext>
            </a:extLst>
          </p:cNvPr>
          <p:cNvSpPr/>
          <p:nvPr/>
        </p:nvSpPr>
        <p:spPr>
          <a:xfrm>
            <a:off x="9199219" y="3479077"/>
            <a:ext cx="2259699" cy="839067"/>
          </a:xfrm>
          <a:prstGeom prst="wedgeRoundRectCallout">
            <a:avLst>
              <a:gd name="adj1" fmla="val 52003"/>
              <a:gd name="adj2" fmla="val 106351"/>
              <a:gd name="adj3" fmla="val 16667"/>
            </a:avLst>
          </a:prstGeom>
          <a:solidFill>
            <a:srgbClr val="222224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>
                <a:latin typeface="Comic Sans MS" panose="030F0702030302020204" pitchFamily="66" charset="0"/>
              </a:rPr>
              <a:t>How bad could the outcome be?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C3414F-F1DD-B9AA-E2BA-4CEEDCBEF9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0000"/>
          </a:blip>
          <a:srcRect r="70762"/>
          <a:stretch/>
        </p:blipFill>
        <p:spPr>
          <a:xfrm>
            <a:off x="681849" y="-53591"/>
            <a:ext cx="2925043" cy="545639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20003A1-F2F5-E7F4-3E0A-2AA94ED049A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3606892" y="-53591"/>
            <a:ext cx="4700423" cy="518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670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2AFF5BD-A12A-48D0-963C-65559F623C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</a:blip>
          <a:srcRect r="70140"/>
          <a:stretch/>
        </p:blipFill>
        <p:spPr>
          <a:xfrm>
            <a:off x="681850" y="-53591"/>
            <a:ext cx="2987326" cy="5456393"/>
          </a:xfrm>
          <a:prstGeom prst="rect">
            <a:avLst/>
          </a:prstGeom>
        </p:spPr>
      </p:pic>
      <p:pic>
        <p:nvPicPr>
          <p:cNvPr id="95" name="Picture 94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4D7D2B8F-AB6F-D2FE-272E-0BAEFD564A0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4" r="3268" b="6944"/>
          <a:stretch/>
        </p:blipFill>
        <p:spPr>
          <a:xfrm>
            <a:off x="10237642" y="4895938"/>
            <a:ext cx="2581410" cy="1958337"/>
          </a:xfrm>
          <a:prstGeom prst="rect">
            <a:avLst/>
          </a:prstGeom>
        </p:spPr>
      </p:pic>
      <p:sp>
        <p:nvSpPr>
          <p:cNvPr id="97" name="Speech Bubble: Rectangle with Corners Rounded 96">
            <a:extLst>
              <a:ext uri="{FF2B5EF4-FFF2-40B4-BE49-F238E27FC236}">
                <a16:creationId xmlns:a16="http://schemas.microsoft.com/office/drawing/2014/main" id="{BDCF1101-9215-4506-D090-711F0AB541A3}"/>
              </a:ext>
            </a:extLst>
          </p:cNvPr>
          <p:cNvSpPr/>
          <p:nvPr/>
        </p:nvSpPr>
        <p:spPr>
          <a:xfrm>
            <a:off x="9199219" y="3479077"/>
            <a:ext cx="2259699" cy="839067"/>
          </a:xfrm>
          <a:prstGeom prst="wedgeRoundRectCallout">
            <a:avLst>
              <a:gd name="adj1" fmla="val 52003"/>
              <a:gd name="adj2" fmla="val 106351"/>
              <a:gd name="adj3" fmla="val 16667"/>
            </a:avLst>
          </a:prstGeom>
          <a:solidFill>
            <a:srgbClr val="222224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>
                <a:latin typeface="Comic Sans MS" panose="030F0702030302020204" pitchFamily="66" charset="0"/>
              </a:rPr>
              <a:t>How bad could the outcome be?</a:t>
            </a:r>
          </a:p>
        </p:txBody>
      </p:sp>
      <p:pic>
        <p:nvPicPr>
          <p:cNvPr id="98" name="Picture 97" descr="A person in a garment&#10;&#10;Description automatically generated with low confidence">
            <a:extLst>
              <a:ext uri="{FF2B5EF4-FFF2-40B4-BE49-F238E27FC236}">
                <a16:creationId xmlns:a16="http://schemas.microsoft.com/office/drawing/2014/main" id="{0EBFE80E-5CC6-016F-5372-56602A1FA16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03" r="27582"/>
          <a:stretch/>
        </p:blipFill>
        <p:spPr>
          <a:xfrm>
            <a:off x="7382948" y="3221339"/>
            <a:ext cx="1598342" cy="3631385"/>
          </a:xfrm>
          <a:prstGeom prst="rect">
            <a:avLst/>
          </a:prstGeom>
        </p:spPr>
      </p:pic>
      <p:sp>
        <p:nvSpPr>
          <p:cNvPr id="99" name="Speech Bubble: Rectangle with Corners Rounded 98">
            <a:extLst>
              <a:ext uri="{FF2B5EF4-FFF2-40B4-BE49-F238E27FC236}">
                <a16:creationId xmlns:a16="http://schemas.microsoft.com/office/drawing/2014/main" id="{8177A7B0-C817-D72E-85B9-C134306F50AD}"/>
              </a:ext>
            </a:extLst>
          </p:cNvPr>
          <p:cNvSpPr/>
          <p:nvPr/>
        </p:nvSpPr>
        <p:spPr>
          <a:xfrm>
            <a:off x="8327783" y="2311468"/>
            <a:ext cx="2583291" cy="839067"/>
          </a:xfrm>
          <a:prstGeom prst="wedgeRoundRectCallout">
            <a:avLst>
              <a:gd name="adj1" fmla="val -44177"/>
              <a:gd name="adj2" fmla="val 99866"/>
              <a:gd name="adj3" fmla="val 16667"/>
            </a:avLst>
          </a:prstGeom>
          <a:solidFill>
            <a:srgbClr val="222224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>
                <a:latin typeface="Comic Sans MS" panose="030F0702030302020204" pitchFamily="66" charset="0"/>
              </a:rPr>
              <a:t>It could be </a:t>
            </a:r>
          </a:p>
          <a:p>
            <a:pPr algn="ctr"/>
            <a:r>
              <a:rPr lang="en-US" sz="1700" dirty="0">
                <a:solidFill>
                  <a:srgbClr val="00B0F0"/>
                </a:solidFill>
                <a:latin typeface="Comic Sans MS" panose="030F0702030302020204" pitchFamily="66" charset="0"/>
              </a:rPr>
              <a:t>n-times worse</a:t>
            </a:r>
            <a:r>
              <a:rPr lang="en-US" sz="1700" dirty="0"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en-US" sz="1700" dirty="0">
                <a:latin typeface="Comic Sans MS" panose="030F0702030302020204" pitchFamily="66" charset="0"/>
              </a:rPr>
              <a:t>than the optimal!</a:t>
            </a:r>
          </a:p>
        </p:txBody>
      </p: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56013D5D-00DA-AEE8-B025-A6F744171104}"/>
              </a:ext>
            </a:extLst>
          </p:cNvPr>
          <p:cNvCxnSpPr>
            <a:cxnSpLocks/>
          </p:cNvCxnSpPr>
          <p:nvPr/>
        </p:nvCxnSpPr>
        <p:spPr>
          <a:xfrm flipH="1" flipV="1">
            <a:off x="9518617" y="1747777"/>
            <a:ext cx="404053" cy="648113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>
            <a:extLst>
              <a:ext uri="{FF2B5EF4-FFF2-40B4-BE49-F238E27FC236}">
                <a16:creationId xmlns:a16="http://schemas.microsoft.com/office/drawing/2014/main" id="{21B20129-3720-1324-0CB2-5513EFDE7F85}"/>
              </a:ext>
            </a:extLst>
          </p:cNvPr>
          <p:cNvSpPr txBox="1"/>
          <p:nvPr/>
        </p:nvSpPr>
        <p:spPr>
          <a:xfrm>
            <a:off x="6866929" y="1243122"/>
            <a:ext cx="2651688" cy="87716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1700" dirty="0">
                <a:latin typeface="Tempus Sans ITC" panose="04020404030D07020202" pitchFamily="82" charset="0"/>
              </a:rPr>
              <a:t>elect proposal of </a:t>
            </a:r>
            <a:r>
              <a:rPr lang="en-US" sz="1700" dirty="0">
                <a:solidFill>
                  <a:srgbClr val="00B0F0"/>
                </a:solidFill>
                <a:latin typeface="Tempus Sans ITC" panose="04020404030D07020202" pitchFamily="82" charset="0"/>
              </a:rPr>
              <a:t>approval 1</a:t>
            </a:r>
          </a:p>
          <a:p>
            <a:r>
              <a:rPr lang="en-US" sz="1700" dirty="0">
                <a:latin typeface="Tempus Sans ITC" panose="04020404030D07020202" pitchFamily="82" charset="0"/>
              </a:rPr>
              <a:t>even if there is a proposal</a:t>
            </a:r>
            <a:r>
              <a:rPr lang="en-US" sz="1700" dirty="0">
                <a:solidFill>
                  <a:srgbClr val="FF0000"/>
                </a:solidFill>
                <a:latin typeface="Tempus Sans ITC" panose="04020404030D07020202" pitchFamily="82" charset="0"/>
              </a:rPr>
              <a:t> </a:t>
            </a:r>
          </a:p>
          <a:p>
            <a:r>
              <a:rPr lang="en-US" sz="1700" dirty="0">
                <a:solidFill>
                  <a:srgbClr val="00B0F0"/>
                </a:solidFill>
                <a:latin typeface="Tempus Sans ITC" panose="04020404030D07020202" pitchFamily="82" charset="0"/>
              </a:rPr>
              <a:t>unanimously approved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DD2036-7691-DA3D-B9BD-955D3B158B9C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</a:blip>
          <a:stretch>
            <a:fillRect/>
          </a:stretch>
        </p:blipFill>
        <p:spPr>
          <a:xfrm>
            <a:off x="3606892" y="-53591"/>
            <a:ext cx="4700423" cy="518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33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2AFF5BD-A12A-48D0-963C-65559F623C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</a:blip>
          <a:srcRect r="70487"/>
          <a:stretch/>
        </p:blipFill>
        <p:spPr>
          <a:xfrm>
            <a:off x="681850" y="-53591"/>
            <a:ext cx="2952602" cy="5456393"/>
          </a:xfrm>
          <a:prstGeom prst="rect">
            <a:avLst/>
          </a:prstGeom>
        </p:spPr>
      </p:pic>
      <p:pic>
        <p:nvPicPr>
          <p:cNvPr id="95" name="Picture 94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4D7D2B8F-AB6F-D2FE-272E-0BAEFD564A0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4" r="3268" b="6944"/>
          <a:stretch/>
        </p:blipFill>
        <p:spPr>
          <a:xfrm>
            <a:off x="10237642" y="4895938"/>
            <a:ext cx="2581410" cy="1958337"/>
          </a:xfrm>
          <a:prstGeom prst="rect">
            <a:avLst/>
          </a:prstGeom>
        </p:spPr>
      </p:pic>
      <p:pic>
        <p:nvPicPr>
          <p:cNvPr id="98" name="Picture 97" descr="A person in a garment&#10;&#10;Description automatically generated with low confidence">
            <a:extLst>
              <a:ext uri="{FF2B5EF4-FFF2-40B4-BE49-F238E27FC236}">
                <a16:creationId xmlns:a16="http://schemas.microsoft.com/office/drawing/2014/main" id="{0EBFE80E-5CC6-016F-5372-56602A1FA16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03" r="27582"/>
          <a:stretch/>
        </p:blipFill>
        <p:spPr>
          <a:xfrm>
            <a:off x="7382948" y="3221339"/>
            <a:ext cx="1598342" cy="3631385"/>
          </a:xfrm>
          <a:prstGeom prst="rect">
            <a:avLst/>
          </a:prstGeom>
        </p:spPr>
      </p:pic>
      <p:pic>
        <p:nvPicPr>
          <p:cNvPr id="14" name="Picture 13" descr="A picture containing clipart&#10;&#10;Description automatically generated">
            <a:extLst>
              <a:ext uri="{FF2B5EF4-FFF2-40B4-BE49-F238E27FC236}">
                <a16:creationId xmlns:a16="http://schemas.microsoft.com/office/drawing/2014/main" id="{E271BA56-6898-4BF7-71BD-F5B4810DB1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75" y="2110637"/>
            <a:ext cx="1145280" cy="2728588"/>
          </a:xfrm>
          <a:prstGeom prst="rect">
            <a:avLst/>
          </a:prstGeom>
        </p:spPr>
      </p:pic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945CE1E0-15E1-DBA5-22DD-7D73C188F627}"/>
              </a:ext>
            </a:extLst>
          </p:cNvPr>
          <p:cNvSpPr/>
          <p:nvPr/>
        </p:nvSpPr>
        <p:spPr>
          <a:xfrm flipH="1">
            <a:off x="1254490" y="1455198"/>
            <a:ext cx="2442023" cy="839067"/>
          </a:xfrm>
          <a:prstGeom prst="wedgeRoundRectCallout">
            <a:avLst>
              <a:gd name="adj1" fmla="val 56238"/>
              <a:gd name="adj2" fmla="val 115221"/>
              <a:gd name="adj3" fmla="val 16667"/>
            </a:avLst>
          </a:prstGeom>
          <a:solidFill>
            <a:srgbClr val="222224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>
                <a:latin typeface="Comic Sans MS" panose="030F0702030302020204" pitchFamily="66" charset="0"/>
              </a:rPr>
              <a:t>Could delegation come to the rescue?</a:t>
            </a:r>
          </a:p>
        </p:txBody>
      </p:sp>
      <p:sp>
        <p:nvSpPr>
          <p:cNvPr id="2" name="Explosion: 14 Points 1">
            <a:extLst>
              <a:ext uri="{FF2B5EF4-FFF2-40B4-BE49-F238E27FC236}">
                <a16:creationId xmlns:a16="http://schemas.microsoft.com/office/drawing/2014/main" id="{E6A3703F-5496-A083-3A07-EBE841351221}"/>
              </a:ext>
            </a:extLst>
          </p:cNvPr>
          <p:cNvSpPr/>
          <p:nvPr/>
        </p:nvSpPr>
        <p:spPr>
          <a:xfrm rot="19992023" flipH="1">
            <a:off x="25006" y="693466"/>
            <a:ext cx="2413866" cy="1203798"/>
          </a:xfrm>
          <a:prstGeom prst="irregularSeal2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Agency FB" panose="020B0503020202020204" pitchFamily="34" charset="0"/>
              </a:rPr>
              <a:t>central question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AD48A8E6-26D5-72E5-F543-89D1336A8208}"/>
              </a:ext>
            </a:extLst>
          </p:cNvPr>
          <p:cNvSpPr/>
          <p:nvPr/>
        </p:nvSpPr>
        <p:spPr>
          <a:xfrm>
            <a:off x="9199219" y="3479077"/>
            <a:ext cx="2259699" cy="839067"/>
          </a:xfrm>
          <a:prstGeom prst="wedgeRoundRectCallout">
            <a:avLst>
              <a:gd name="adj1" fmla="val 52003"/>
              <a:gd name="adj2" fmla="val 106351"/>
              <a:gd name="adj3" fmla="val 16667"/>
            </a:avLst>
          </a:prstGeom>
          <a:solidFill>
            <a:srgbClr val="222224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>
                <a:latin typeface="Comic Sans MS" panose="030F0702030302020204" pitchFamily="66" charset="0"/>
              </a:rPr>
              <a:t>How bad could the outcome be?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20832B18-856B-5263-ADC9-09EC7DDEA09F}"/>
              </a:ext>
            </a:extLst>
          </p:cNvPr>
          <p:cNvSpPr/>
          <p:nvPr/>
        </p:nvSpPr>
        <p:spPr>
          <a:xfrm>
            <a:off x="8327783" y="2311468"/>
            <a:ext cx="2583291" cy="839067"/>
          </a:xfrm>
          <a:prstGeom prst="wedgeRoundRectCallout">
            <a:avLst>
              <a:gd name="adj1" fmla="val -44177"/>
              <a:gd name="adj2" fmla="val 99866"/>
              <a:gd name="adj3" fmla="val 16667"/>
            </a:avLst>
          </a:prstGeom>
          <a:solidFill>
            <a:srgbClr val="222224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>
                <a:latin typeface="Comic Sans MS" panose="030F0702030302020204" pitchFamily="66" charset="0"/>
              </a:rPr>
              <a:t>It could be </a:t>
            </a:r>
          </a:p>
          <a:p>
            <a:pPr algn="ctr"/>
            <a:r>
              <a:rPr lang="en-US" sz="1700" dirty="0">
                <a:solidFill>
                  <a:srgbClr val="00B0F0"/>
                </a:solidFill>
                <a:latin typeface="Comic Sans MS" panose="030F0702030302020204" pitchFamily="66" charset="0"/>
              </a:rPr>
              <a:t>n-times worse</a:t>
            </a:r>
            <a:r>
              <a:rPr lang="en-US" sz="1700" dirty="0"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en-US" sz="1700" dirty="0">
                <a:latin typeface="Comic Sans MS" panose="030F0702030302020204" pitchFamily="66" charset="0"/>
              </a:rPr>
              <a:t>than the optimal!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0ED7C7-8366-5E4D-0846-9E80ED964844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>
            <a:off x="3606892" y="-53591"/>
            <a:ext cx="4700423" cy="518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931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peech Bubble: Rectangle with Corners Rounded 57">
            <a:extLst>
              <a:ext uri="{FF2B5EF4-FFF2-40B4-BE49-F238E27FC236}">
                <a16:creationId xmlns:a16="http://schemas.microsoft.com/office/drawing/2014/main" id="{CA49740E-0A35-9F30-DDFC-FD0CA5E094EE}"/>
              </a:ext>
            </a:extLst>
          </p:cNvPr>
          <p:cNvSpPr/>
          <p:nvPr/>
        </p:nvSpPr>
        <p:spPr>
          <a:xfrm>
            <a:off x="6283094" y="5145713"/>
            <a:ext cx="4168672" cy="1604436"/>
          </a:xfrm>
          <a:prstGeom prst="wedgeRoundRectCallout">
            <a:avLst>
              <a:gd name="adj1" fmla="val 44993"/>
              <a:gd name="adj2" fmla="val -79145"/>
              <a:gd name="adj3" fmla="val 16667"/>
            </a:avLst>
          </a:prstGeom>
          <a:solidFill>
            <a:srgbClr val="222224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«"/>
            </a:pPr>
            <a:r>
              <a:rPr lang="en-US" b="1" dirty="0">
                <a:latin typeface="Bradley Hand ITC" panose="03070402050302030203" pitchFamily="66" charset="0"/>
              </a:rPr>
              <a:t>I</a:t>
            </a:r>
            <a:r>
              <a:rPr lang="el-GR" b="1" dirty="0">
                <a:latin typeface="Bradley Hand ITC" panose="03070402050302030203" pitchFamily="66" charset="0"/>
              </a:rPr>
              <a:t> </a:t>
            </a:r>
            <a:r>
              <a:rPr lang="en-US" b="1" dirty="0">
                <a:latin typeface="Bradley Hand ITC" panose="03070402050302030203" pitchFamily="66" charset="0"/>
              </a:rPr>
              <a:t>do know voters’ </a:t>
            </a:r>
            <a:r>
              <a:rPr lang="en-US" b="1" dirty="0">
                <a:solidFill>
                  <a:srgbClr val="00B050"/>
                </a:solidFill>
                <a:latin typeface="Bradley Hand ITC" panose="03070402050302030203" pitchFamily="66" charset="0"/>
              </a:rPr>
              <a:t>full preferences</a:t>
            </a:r>
            <a:r>
              <a:rPr lang="en-US" b="1" dirty="0">
                <a:latin typeface="Bradley Hand ITC" panose="03070402050302030203" pitchFamily="66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«"/>
            </a:pPr>
            <a:r>
              <a:rPr lang="en-US" b="1" dirty="0">
                <a:latin typeface="Bradley Hand ITC" panose="03070402050302030203" pitchFamily="66" charset="0"/>
              </a:rPr>
              <a:t>I have </a:t>
            </a:r>
            <a:r>
              <a:rPr lang="en-US" b="1" dirty="0">
                <a:solidFill>
                  <a:srgbClr val="00B050"/>
                </a:solidFill>
                <a:latin typeface="Bradley Hand ITC" panose="03070402050302030203" pitchFamily="66" charset="0"/>
              </a:rPr>
              <a:t>good intentions</a:t>
            </a:r>
            <a:r>
              <a:rPr lang="en-US" b="1" dirty="0">
                <a:latin typeface="Bradley Hand ITC" panose="03070402050302030203" pitchFamily="66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«"/>
            </a:pPr>
            <a:r>
              <a:rPr lang="en-US" b="1" dirty="0">
                <a:latin typeface="Bradley Hand ITC" panose="03070402050302030203" pitchFamily="66" charset="0"/>
              </a:rPr>
              <a:t>If voters delegate to me, I’ll </a:t>
            </a:r>
            <a:r>
              <a:rPr lang="en-US" b="1" dirty="0">
                <a:solidFill>
                  <a:srgbClr val="00B050"/>
                </a:solidFill>
                <a:latin typeface="Bradley Hand ITC" panose="03070402050302030203" pitchFamily="66" charset="0"/>
              </a:rPr>
              <a:t>help them elect the optimal</a:t>
            </a:r>
            <a:r>
              <a:rPr lang="en-US" b="1" dirty="0">
                <a:latin typeface="Bradley Hand ITC" panose="03070402050302030203" pitchFamily="66" charset="0"/>
              </a:rPr>
              <a:t> proposal</a:t>
            </a:r>
          </a:p>
        </p:txBody>
      </p:sp>
      <p:pic>
        <p:nvPicPr>
          <p:cNvPr id="5122" name="Picture 2" descr="Radioactive Man (The Simpsons) | Superhero Wiki | Fandom">
            <a:extLst>
              <a:ext uri="{FF2B5EF4-FFF2-40B4-BE49-F238E27FC236}">
                <a16:creationId xmlns:a16="http://schemas.microsoft.com/office/drawing/2014/main" id="{A5578F60-7C28-3100-0350-0B8F6B9D5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5534" y="2834912"/>
            <a:ext cx="21336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phic 7" descr="Document with solid fill">
            <a:extLst>
              <a:ext uri="{FF2B5EF4-FFF2-40B4-BE49-F238E27FC236}">
                <a16:creationId xmlns:a16="http://schemas.microsoft.com/office/drawing/2014/main" id="{8F5DAF7B-6171-E8B4-F4B1-8123C86D5E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80442" y="8636"/>
            <a:ext cx="914400" cy="914400"/>
          </a:xfrm>
          <a:prstGeom prst="rect">
            <a:avLst/>
          </a:prstGeom>
        </p:spPr>
      </p:pic>
      <p:pic>
        <p:nvPicPr>
          <p:cNvPr id="53" name="Picture 4" descr="Money | The Simpsons: Tapped Out Wiki | Fandom">
            <a:extLst>
              <a:ext uri="{FF2B5EF4-FFF2-40B4-BE49-F238E27FC236}">
                <a16:creationId xmlns:a16="http://schemas.microsoft.com/office/drawing/2014/main" id="{AFAF7B3C-C9A0-C719-B4FB-2AA292F7A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33" y="94559"/>
            <a:ext cx="11049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5130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630B38CE-1E28-29F7-68A5-7B43C6904E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089" y="3795322"/>
            <a:ext cx="822325" cy="1456311"/>
          </a:xfrm>
          <a:prstGeom prst="rect">
            <a:avLst/>
          </a:prstGeom>
        </p:spPr>
      </p:pic>
      <p:pic>
        <p:nvPicPr>
          <p:cNvPr id="5132" name="Picture 6" descr="Aunt clipart female cousin, Picture #60804 aunt clipart female cousin">
            <a:extLst>
              <a:ext uri="{FF2B5EF4-FFF2-40B4-BE49-F238E27FC236}">
                <a16:creationId xmlns:a16="http://schemas.microsoft.com/office/drawing/2014/main" id="{E87B1747-A989-AAF3-3316-2F666A4ED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77185" y="2318179"/>
            <a:ext cx="669405" cy="119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Picture 5132" descr="A person in a costume&#10;&#10;Description automatically generated with medium confidence">
            <a:extLst>
              <a:ext uri="{FF2B5EF4-FFF2-40B4-BE49-F238E27FC236}">
                <a16:creationId xmlns:a16="http://schemas.microsoft.com/office/drawing/2014/main" id="{D7624A15-DD7A-CE51-4C88-D6343575F7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688" y="307204"/>
            <a:ext cx="1072794" cy="1872514"/>
          </a:xfrm>
          <a:prstGeom prst="rect">
            <a:avLst/>
          </a:prstGeom>
        </p:spPr>
      </p:pic>
      <p:pic>
        <p:nvPicPr>
          <p:cNvPr id="5146" name="Picture 5145">
            <a:extLst>
              <a:ext uri="{FF2B5EF4-FFF2-40B4-BE49-F238E27FC236}">
                <a16:creationId xmlns:a16="http://schemas.microsoft.com/office/drawing/2014/main" id="{97DAFA1F-0F00-C57B-851E-A2F9185B02A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alphaModFix amt="20000"/>
          </a:blip>
          <a:srcRect b="21664"/>
          <a:stretch/>
        </p:blipFill>
        <p:spPr>
          <a:xfrm>
            <a:off x="9746526" y="1404922"/>
            <a:ext cx="920576" cy="399732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FFEA7C2D-A7CD-83DF-74F4-E44E8993C796}"/>
              </a:ext>
            </a:extLst>
          </p:cNvPr>
          <p:cNvSpPr txBox="1"/>
          <p:nvPr/>
        </p:nvSpPr>
        <p:spPr>
          <a:xfrm>
            <a:off x="10451766" y="1928100"/>
            <a:ext cx="17347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F0"/>
                </a:solidFill>
                <a:latin typeface="Tempus Sans ITC" panose="04020404030D07020202" pitchFamily="82" charset="0"/>
              </a:rPr>
              <a:t>delegate </a:t>
            </a:r>
          </a:p>
          <a:p>
            <a:r>
              <a:rPr lang="en-US" sz="2000" dirty="0">
                <a:solidFill>
                  <a:srgbClr val="00B0F0"/>
                </a:solidFill>
                <a:latin typeface="Tempus Sans ITC" panose="04020404030D07020202" pitchFamily="82" charset="0"/>
              </a:rPr>
              <a:t>Representative</a:t>
            </a:r>
          </a:p>
          <a:p>
            <a:r>
              <a:rPr lang="en-US" sz="2000" dirty="0">
                <a:solidFill>
                  <a:srgbClr val="00B0F0"/>
                </a:solidFill>
                <a:latin typeface="Tempus Sans ITC" panose="04020404030D07020202" pitchFamily="82" charset="0"/>
              </a:rPr>
              <a:t>(</a:t>
            </a:r>
            <a:r>
              <a:rPr lang="en-US" sz="2000" dirty="0" err="1">
                <a:solidFill>
                  <a:srgbClr val="00B0F0"/>
                </a:solidFill>
                <a:latin typeface="Tempus Sans ITC" panose="04020404030D07020202" pitchFamily="82" charset="0"/>
              </a:rPr>
              <a:t>dRep</a:t>
            </a:r>
            <a:r>
              <a:rPr lang="en-US" sz="2000" dirty="0">
                <a:solidFill>
                  <a:srgbClr val="00B0F0"/>
                </a:solidFill>
                <a:latin typeface="Tempus Sans ITC" panose="04020404030D07020202" pitchFamily="82" charset="0"/>
              </a:rPr>
              <a:t>)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878BB83-55CB-64DD-4184-CAD00A0FA999}"/>
              </a:ext>
            </a:extLst>
          </p:cNvPr>
          <p:cNvSpPr/>
          <p:nvPr/>
        </p:nvSpPr>
        <p:spPr>
          <a:xfrm rot="15456132">
            <a:off x="8750524" y="415790"/>
            <a:ext cx="150607" cy="150607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4494950-7F71-C057-2261-08D0218DD4CD}"/>
              </a:ext>
            </a:extLst>
          </p:cNvPr>
          <p:cNvSpPr/>
          <p:nvPr/>
        </p:nvSpPr>
        <p:spPr>
          <a:xfrm rot="15456132">
            <a:off x="8988987" y="417582"/>
            <a:ext cx="150607" cy="150607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8D09849-1FEF-5ABD-9FEF-C5E60C1AD4A9}"/>
              </a:ext>
            </a:extLst>
          </p:cNvPr>
          <p:cNvSpPr/>
          <p:nvPr/>
        </p:nvSpPr>
        <p:spPr>
          <a:xfrm rot="15456132">
            <a:off x="9245805" y="421915"/>
            <a:ext cx="150607" cy="150607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Project Catalyst Community Site">
            <a:extLst>
              <a:ext uri="{FF2B5EF4-FFF2-40B4-BE49-F238E27FC236}">
                <a16:creationId xmlns:a16="http://schemas.microsoft.com/office/drawing/2014/main" id="{5AF7CA65-C8D2-AA22-B670-70046C11F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027" y="5316831"/>
            <a:ext cx="1043081" cy="547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nput Output (IOHK) | LinkedIn">
            <a:extLst>
              <a:ext uri="{FF2B5EF4-FFF2-40B4-BE49-F238E27FC236}">
                <a16:creationId xmlns:a16="http://schemas.microsoft.com/office/drawing/2014/main" id="{BF600753-BB10-A067-B8F6-7857B9A2D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723" y="5918617"/>
            <a:ext cx="642791" cy="642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raphic 10" descr="Document with solid fill">
            <a:extLst>
              <a:ext uri="{FF2B5EF4-FFF2-40B4-BE49-F238E27FC236}">
                <a16:creationId xmlns:a16="http://schemas.microsoft.com/office/drawing/2014/main" id="{67988D0C-07CD-4DFC-6884-CC4D516664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46463" y="-55912"/>
            <a:ext cx="914400" cy="914400"/>
          </a:xfrm>
          <a:prstGeom prst="rect">
            <a:avLst/>
          </a:prstGeom>
        </p:spPr>
      </p:pic>
      <p:pic>
        <p:nvPicPr>
          <p:cNvPr id="12" name="Graphic 11" descr="Document with solid fill">
            <a:extLst>
              <a:ext uri="{FF2B5EF4-FFF2-40B4-BE49-F238E27FC236}">
                <a16:creationId xmlns:a16="http://schemas.microsoft.com/office/drawing/2014/main" id="{1169561E-5E42-8A89-7F3D-5F613C0BE9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03575" y="-43543"/>
            <a:ext cx="914400" cy="914400"/>
          </a:xfrm>
          <a:prstGeom prst="rect">
            <a:avLst/>
          </a:prstGeom>
        </p:spPr>
      </p:pic>
      <p:pic>
        <p:nvPicPr>
          <p:cNvPr id="13" name="Graphic 12" descr="Document with solid fill">
            <a:extLst>
              <a:ext uri="{FF2B5EF4-FFF2-40B4-BE49-F238E27FC236}">
                <a16:creationId xmlns:a16="http://schemas.microsoft.com/office/drawing/2014/main" id="{88FAE83D-B32F-F014-274F-0C9D50F29F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60746" y="-34396"/>
            <a:ext cx="914400" cy="914400"/>
          </a:xfrm>
          <a:prstGeom prst="rect">
            <a:avLst/>
          </a:prstGeom>
        </p:spPr>
      </p:pic>
      <p:pic>
        <p:nvPicPr>
          <p:cNvPr id="14" name="Graphic 13" descr="Document with solid fill">
            <a:extLst>
              <a:ext uri="{FF2B5EF4-FFF2-40B4-BE49-F238E27FC236}">
                <a16:creationId xmlns:a16="http://schemas.microsoft.com/office/drawing/2014/main" id="{03FA17FE-32DC-1E32-A1C1-36959FB5A1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88281" y="-34396"/>
            <a:ext cx="914400" cy="914400"/>
          </a:xfrm>
          <a:prstGeom prst="rect">
            <a:avLst/>
          </a:prstGeom>
        </p:spPr>
      </p:pic>
      <p:pic>
        <p:nvPicPr>
          <p:cNvPr id="15" name="Graphic 14" descr="Document with solid fill">
            <a:extLst>
              <a:ext uri="{FF2B5EF4-FFF2-40B4-BE49-F238E27FC236}">
                <a16:creationId xmlns:a16="http://schemas.microsoft.com/office/drawing/2014/main" id="{70B10658-28D9-6610-1CD3-51BBC98945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93447" y="-22027"/>
            <a:ext cx="914400" cy="914400"/>
          </a:xfrm>
          <a:prstGeom prst="rect">
            <a:avLst/>
          </a:prstGeom>
        </p:spPr>
      </p:pic>
      <p:pic>
        <p:nvPicPr>
          <p:cNvPr id="16" name="Graphic 15" descr="Document with solid fill">
            <a:extLst>
              <a:ext uri="{FF2B5EF4-FFF2-40B4-BE49-F238E27FC236}">
                <a16:creationId xmlns:a16="http://schemas.microsoft.com/office/drawing/2014/main" id="{CBCA2E7D-2AD5-C400-7E0D-4405E51448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33739" y="-12880"/>
            <a:ext cx="914400" cy="914400"/>
          </a:xfrm>
          <a:prstGeom prst="rect">
            <a:avLst/>
          </a:prstGeom>
        </p:spPr>
      </p:pic>
      <p:pic>
        <p:nvPicPr>
          <p:cNvPr id="17" name="Graphic 16" descr="Checkbox Crossed with solid fill">
            <a:extLst>
              <a:ext uri="{FF2B5EF4-FFF2-40B4-BE49-F238E27FC236}">
                <a16:creationId xmlns:a16="http://schemas.microsoft.com/office/drawing/2014/main" id="{B913E6CC-0341-61C9-0E18-D5FEA764B81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403575" y="1261387"/>
            <a:ext cx="914400" cy="914400"/>
          </a:xfrm>
          <a:prstGeom prst="rect">
            <a:avLst/>
          </a:prstGeom>
        </p:spPr>
      </p:pic>
      <p:pic>
        <p:nvPicPr>
          <p:cNvPr id="21" name="Graphic 20" descr="Checkbox Checked with solid fill">
            <a:extLst>
              <a:ext uri="{FF2B5EF4-FFF2-40B4-BE49-F238E27FC236}">
                <a16:creationId xmlns:a16="http://schemas.microsoft.com/office/drawing/2014/main" id="{577E5F58-97C9-8C48-D140-E229614D21D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646463" y="1261387"/>
            <a:ext cx="914400" cy="914400"/>
          </a:xfrm>
          <a:prstGeom prst="rect">
            <a:avLst/>
          </a:prstGeom>
        </p:spPr>
      </p:pic>
      <p:pic>
        <p:nvPicPr>
          <p:cNvPr id="22" name="Graphic 21" descr="Checkbox Crossed with solid fill">
            <a:extLst>
              <a:ext uri="{FF2B5EF4-FFF2-40B4-BE49-F238E27FC236}">
                <a16:creationId xmlns:a16="http://schemas.microsoft.com/office/drawing/2014/main" id="{B50E415B-45C3-82C2-BE90-4A26CB05116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160746" y="2605160"/>
            <a:ext cx="914400" cy="914400"/>
          </a:xfrm>
          <a:prstGeom prst="rect">
            <a:avLst/>
          </a:prstGeom>
        </p:spPr>
      </p:pic>
      <p:pic>
        <p:nvPicPr>
          <p:cNvPr id="23" name="Graphic 22" descr="Checkbox Crossed with solid fill">
            <a:extLst>
              <a:ext uri="{FF2B5EF4-FFF2-40B4-BE49-F238E27FC236}">
                <a16:creationId xmlns:a16="http://schemas.microsoft.com/office/drawing/2014/main" id="{B924BAAC-615F-EBB7-B2E3-F374603A7B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988281" y="1261387"/>
            <a:ext cx="914400" cy="914400"/>
          </a:xfrm>
          <a:prstGeom prst="rect">
            <a:avLst/>
          </a:prstGeom>
        </p:spPr>
      </p:pic>
      <p:pic>
        <p:nvPicPr>
          <p:cNvPr id="24" name="Graphic 23" descr="Checkbox Checked with solid fill">
            <a:extLst>
              <a:ext uri="{FF2B5EF4-FFF2-40B4-BE49-F238E27FC236}">
                <a16:creationId xmlns:a16="http://schemas.microsoft.com/office/drawing/2014/main" id="{FDE5FC74-EE38-B61D-A646-3DA8917451A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646463" y="2605160"/>
            <a:ext cx="914400" cy="914400"/>
          </a:xfrm>
          <a:prstGeom prst="rect">
            <a:avLst/>
          </a:prstGeom>
        </p:spPr>
      </p:pic>
      <p:pic>
        <p:nvPicPr>
          <p:cNvPr id="25" name="Graphic 24" descr="Checkbox Checked with solid fill">
            <a:extLst>
              <a:ext uri="{FF2B5EF4-FFF2-40B4-BE49-F238E27FC236}">
                <a16:creationId xmlns:a16="http://schemas.microsoft.com/office/drawing/2014/main" id="{59FF6ADC-9203-D639-9EB2-952B14C05B6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403575" y="4217698"/>
            <a:ext cx="914400" cy="914400"/>
          </a:xfrm>
          <a:prstGeom prst="rect">
            <a:avLst/>
          </a:prstGeom>
        </p:spPr>
      </p:pic>
      <p:pic>
        <p:nvPicPr>
          <p:cNvPr id="26" name="Graphic 25" descr="Checkbox Crossed with solid fill">
            <a:extLst>
              <a:ext uri="{FF2B5EF4-FFF2-40B4-BE49-F238E27FC236}">
                <a16:creationId xmlns:a16="http://schemas.microsoft.com/office/drawing/2014/main" id="{2A73A09D-BF3E-5A53-F4AF-E471A472889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693447" y="2605160"/>
            <a:ext cx="914400" cy="914400"/>
          </a:xfrm>
          <a:prstGeom prst="rect">
            <a:avLst/>
          </a:prstGeom>
        </p:spPr>
      </p:pic>
      <p:pic>
        <p:nvPicPr>
          <p:cNvPr id="30" name="Graphic 29" descr="Checkbox Crossed with solid fill">
            <a:extLst>
              <a:ext uri="{FF2B5EF4-FFF2-40B4-BE49-F238E27FC236}">
                <a16:creationId xmlns:a16="http://schemas.microsoft.com/office/drawing/2014/main" id="{0595431E-CA52-7F1F-95A9-CE537A6A5F2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160746" y="4217698"/>
            <a:ext cx="914400" cy="914400"/>
          </a:xfrm>
          <a:prstGeom prst="rect">
            <a:avLst/>
          </a:prstGeom>
        </p:spPr>
      </p:pic>
      <p:pic>
        <p:nvPicPr>
          <p:cNvPr id="32" name="Graphic 31" descr="Checkbox Checked with solid fill">
            <a:extLst>
              <a:ext uri="{FF2B5EF4-FFF2-40B4-BE49-F238E27FC236}">
                <a16:creationId xmlns:a16="http://schemas.microsoft.com/office/drawing/2014/main" id="{8448A23E-8802-B8C6-D911-18E96525741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988281" y="2605160"/>
            <a:ext cx="914400" cy="914400"/>
          </a:xfrm>
          <a:prstGeom prst="rect">
            <a:avLst/>
          </a:prstGeom>
        </p:spPr>
      </p:pic>
      <p:pic>
        <p:nvPicPr>
          <p:cNvPr id="33" name="Graphic 32" descr="Checkbox Crossed with solid fill">
            <a:extLst>
              <a:ext uri="{FF2B5EF4-FFF2-40B4-BE49-F238E27FC236}">
                <a16:creationId xmlns:a16="http://schemas.microsoft.com/office/drawing/2014/main" id="{327CF7F2-FA77-6C83-E9D7-481EBF7D78A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988281" y="4217698"/>
            <a:ext cx="914400" cy="914400"/>
          </a:xfrm>
          <a:prstGeom prst="rect">
            <a:avLst/>
          </a:prstGeom>
        </p:spPr>
      </p:pic>
      <p:pic>
        <p:nvPicPr>
          <p:cNvPr id="35" name="Graphic 34" descr="Checkbox Crossed with solid fill">
            <a:extLst>
              <a:ext uri="{FF2B5EF4-FFF2-40B4-BE49-F238E27FC236}">
                <a16:creationId xmlns:a16="http://schemas.microsoft.com/office/drawing/2014/main" id="{9BFEA6E6-F5AF-AEB2-059E-82F91B0F81F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160746" y="126138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88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adioactive Man (The Simpsons) | Superhero Wiki | Fandom">
            <a:extLst>
              <a:ext uri="{FF2B5EF4-FFF2-40B4-BE49-F238E27FC236}">
                <a16:creationId xmlns:a16="http://schemas.microsoft.com/office/drawing/2014/main" id="{A5578F60-7C28-3100-0350-0B8F6B9D5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025145" y="4668345"/>
            <a:ext cx="1166855" cy="2083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raphic 1" descr="Document with solid fill">
            <a:extLst>
              <a:ext uri="{FF2B5EF4-FFF2-40B4-BE49-F238E27FC236}">
                <a16:creationId xmlns:a16="http://schemas.microsoft.com/office/drawing/2014/main" id="{7C676A87-43AE-22C0-1D09-9BD2F911D1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46463" y="-55912"/>
            <a:ext cx="914400" cy="914400"/>
          </a:xfrm>
          <a:prstGeom prst="rect">
            <a:avLst/>
          </a:prstGeom>
        </p:spPr>
      </p:pic>
      <p:pic>
        <p:nvPicPr>
          <p:cNvPr id="3" name="Graphic 2" descr="Document with solid fill">
            <a:extLst>
              <a:ext uri="{FF2B5EF4-FFF2-40B4-BE49-F238E27FC236}">
                <a16:creationId xmlns:a16="http://schemas.microsoft.com/office/drawing/2014/main" id="{41ED66C6-79B6-76C3-13C6-8D3AB9239B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03575" y="-43543"/>
            <a:ext cx="914400" cy="914400"/>
          </a:xfrm>
          <a:prstGeom prst="rect">
            <a:avLst/>
          </a:prstGeom>
        </p:spPr>
      </p:pic>
      <p:pic>
        <p:nvPicPr>
          <p:cNvPr id="4" name="Graphic 3" descr="Document with solid fill">
            <a:extLst>
              <a:ext uri="{FF2B5EF4-FFF2-40B4-BE49-F238E27FC236}">
                <a16:creationId xmlns:a16="http://schemas.microsoft.com/office/drawing/2014/main" id="{95A79802-B8FA-EB2B-BBB0-5E19C47E47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60746" y="-34396"/>
            <a:ext cx="914400" cy="914400"/>
          </a:xfrm>
          <a:prstGeom prst="rect">
            <a:avLst/>
          </a:prstGeom>
        </p:spPr>
      </p:pic>
      <p:pic>
        <p:nvPicPr>
          <p:cNvPr id="5" name="Graphic 4" descr="Document with solid fill">
            <a:extLst>
              <a:ext uri="{FF2B5EF4-FFF2-40B4-BE49-F238E27FC236}">
                <a16:creationId xmlns:a16="http://schemas.microsoft.com/office/drawing/2014/main" id="{B0C4A047-CEFA-6E2F-BB1C-F70D4EE461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88281" y="-34396"/>
            <a:ext cx="914400" cy="914400"/>
          </a:xfrm>
          <a:prstGeom prst="rect">
            <a:avLst/>
          </a:prstGeom>
        </p:spPr>
      </p:pic>
      <p:pic>
        <p:nvPicPr>
          <p:cNvPr id="6" name="Graphic 5" descr="Document with solid fill">
            <a:extLst>
              <a:ext uri="{FF2B5EF4-FFF2-40B4-BE49-F238E27FC236}">
                <a16:creationId xmlns:a16="http://schemas.microsoft.com/office/drawing/2014/main" id="{D69E7B75-48BE-D28C-9F0C-68FD2458BE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93447" y="-22027"/>
            <a:ext cx="914400" cy="914400"/>
          </a:xfrm>
          <a:prstGeom prst="rect">
            <a:avLst/>
          </a:prstGeom>
        </p:spPr>
      </p:pic>
      <p:pic>
        <p:nvPicPr>
          <p:cNvPr id="7" name="Graphic 6" descr="Document with solid fill">
            <a:extLst>
              <a:ext uri="{FF2B5EF4-FFF2-40B4-BE49-F238E27FC236}">
                <a16:creationId xmlns:a16="http://schemas.microsoft.com/office/drawing/2014/main" id="{0DC75070-90B3-DC73-0D15-C43FC74DE1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33739" y="-12880"/>
            <a:ext cx="914400" cy="914400"/>
          </a:xfrm>
          <a:prstGeom prst="rect">
            <a:avLst/>
          </a:prstGeom>
        </p:spPr>
      </p:pic>
      <p:pic>
        <p:nvPicPr>
          <p:cNvPr id="8" name="Graphic 7" descr="Document with solid fill">
            <a:extLst>
              <a:ext uri="{FF2B5EF4-FFF2-40B4-BE49-F238E27FC236}">
                <a16:creationId xmlns:a16="http://schemas.microsoft.com/office/drawing/2014/main" id="{8F5DAF7B-6171-E8B4-F4B1-8123C86D5E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80442" y="8636"/>
            <a:ext cx="914400" cy="914400"/>
          </a:xfrm>
          <a:prstGeom prst="rect">
            <a:avLst/>
          </a:prstGeom>
        </p:spPr>
      </p:pic>
      <p:pic>
        <p:nvPicPr>
          <p:cNvPr id="53" name="Picture 4" descr="Money | The Simpsons: Tapped Out Wiki | Fandom">
            <a:extLst>
              <a:ext uri="{FF2B5EF4-FFF2-40B4-BE49-F238E27FC236}">
                <a16:creationId xmlns:a16="http://schemas.microsoft.com/office/drawing/2014/main" id="{AFAF7B3C-C9A0-C719-B4FB-2AA292F7A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33" y="94559"/>
            <a:ext cx="11049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BB5380DC-CAC4-D9BD-3D9C-A95E549970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089" y="3795322"/>
            <a:ext cx="822325" cy="1456311"/>
          </a:xfrm>
          <a:prstGeom prst="rect">
            <a:avLst/>
          </a:prstGeom>
        </p:spPr>
      </p:pic>
      <p:pic>
        <p:nvPicPr>
          <p:cNvPr id="10" name="Picture 6" descr="Aunt clipart female cousin, Picture #60804 aunt clipart female cousin">
            <a:extLst>
              <a:ext uri="{FF2B5EF4-FFF2-40B4-BE49-F238E27FC236}">
                <a16:creationId xmlns:a16="http://schemas.microsoft.com/office/drawing/2014/main" id="{ACC6711E-AA91-9E4F-E861-821E7DC67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77185" y="2318179"/>
            <a:ext cx="669405" cy="119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person in a costume&#10;&#10;Description automatically generated with medium confidence">
            <a:extLst>
              <a:ext uri="{FF2B5EF4-FFF2-40B4-BE49-F238E27FC236}">
                <a16:creationId xmlns:a16="http://schemas.microsoft.com/office/drawing/2014/main" id="{914A87AF-096D-3994-8BE9-148CCCF9303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688" y="307204"/>
            <a:ext cx="1072794" cy="1872514"/>
          </a:xfrm>
          <a:prstGeom prst="rect">
            <a:avLst/>
          </a:prstGeom>
        </p:spPr>
      </p:pic>
      <p:pic>
        <p:nvPicPr>
          <p:cNvPr id="12" name="Graphic 11" descr="Checkbox Crossed with solid fill">
            <a:extLst>
              <a:ext uri="{FF2B5EF4-FFF2-40B4-BE49-F238E27FC236}">
                <a16:creationId xmlns:a16="http://schemas.microsoft.com/office/drawing/2014/main" id="{A3743B8E-3D41-C4C1-E2E3-BF2A8E262A0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403575" y="1261387"/>
            <a:ext cx="914400" cy="914400"/>
          </a:xfrm>
          <a:prstGeom prst="rect">
            <a:avLst/>
          </a:prstGeom>
        </p:spPr>
      </p:pic>
      <p:pic>
        <p:nvPicPr>
          <p:cNvPr id="13" name="Graphic 12" descr="Checkbox Checked with solid fill">
            <a:extLst>
              <a:ext uri="{FF2B5EF4-FFF2-40B4-BE49-F238E27FC236}">
                <a16:creationId xmlns:a16="http://schemas.microsoft.com/office/drawing/2014/main" id="{C9BE632B-0D5C-F5A7-903A-65CF156CD69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646463" y="1261387"/>
            <a:ext cx="914400" cy="914400"/>
          </a:xfrm>
          <a:prstGeom prst="rect">
            <a:avLst/>
          </a:prstGeom>
        </p:spPr>
      </p:pic>
      <p:pic>
        <p:nvPicPr>
          <p:cNvPr id="14" name="Graphic 13" descr="Checkbox Crossed with solid fill">
            <a:extLst>
              <a:ext uri="{FF2B5EF4-FFF2-40B4-BE49-F238E27FC236}">
                <a16:creationId xmlns:a16="http://schemas.microsoft.com/office/drawing/2014/main" id="{A44322F8-50BB-6874-EFE3-7E54D5C33FA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160746" y="2605160"/>
            <a:ext cx="914400" cy="914400"/>
          </a:xfrm>
          <a:prstGeom prst="rect">
            <a:avLst/>
          </a:prstGeom>
        </p:spPr>
      </p:pic>
      <p:pic>
        <p:nvPicPr>
          <p:cNvPr id="17" name="Graphic 16" descr="Checkbox Crossed with solid fill">
            <a:extLst>
              <a:ext uri="{FF2B5EF4-FFF2-40B4-BE49-F238E27FC236}">
                <a16:creationId xmlns:a16="http://schemas.microsoft.com/office/drawing/2014/main" id="{093A44CA-33FC-3C1E-AA31-40D429043E3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88281" y="1261387"/>
            <a:ext cx="914400" cy="914400"/>
          </a:xfrm>
          <a:prstGeom prst="rect">
            <a:avLst/>
          </a:prstGeom>
        </p:spPr>
      </p:pic>
      <p:pic>
        <p:nvPicPr>
          <p:cNvPr id="18" name="Graphic 17" descr="Checkbox Checked with solid fill">
            <a:extLst>
              <a:ext uri="{FF2B5EF4-FFF2-40B4-BE49-F238E27FC236}">
                <a16:creationId xmlns:a16="http://schemas.microsoft.com/office/drawing/2014/main" id="{7B7C2343-2CD6-176D-8C79-32CF248ED89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646463" y="2605160"/>
            <a:ext cx="914400" cy="914400"/>
          </a:xfrm>
          <a:prstGeom prst="rect">
            <a:avLst/>
          </a:prstGeom>
        </p:spPr>
      </p:pic>
      <p:pic>
        <p:nvPicPr>
          <p:cNvPr id="19" name="Graphic 18" descr="Checkbox Checked with solid fill">
            <a:extLst>
              <a:ext uri="{FF2B5EF4-FFF2-40B4-BE49-F238E27FC236}">
                <a16:creationId xmlns:a16="http://schemas.microsoft.com/office/drawing/2014/main" id="{3C5AE296-D406-1A1B-8ACF-91EBA0458A8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403575" y="4217698"/>
            <a:ext cx="914400" cy="914400"/>
          </a:xfrm>
          <a:prstGeom prst="rect">
            <a:avLst/>
          </a:prstGeom>
        </p:spPr>
      </p:pic>
      <p:pic>
        <p:nvPicPr>
          <p:cNvPr id="21" name="Graphic 20" descr="Checkbox Crossed with solid fill">
            <a:extLst>
              <a:ext uri="{FF2B5EF4-FFF2-40B4-BE49-F238E27FC236}">
                <a16:creationId xmlns:a16="http://schemas.microsoft.com/office/drawing/2014/main" id="{7790F41C-D98B-43FE-5433-7A797AAD7DA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693447" y="2605160"/>
            <a:ext cx="914400" cy="914400"/>
          </a:xfrm>
          <a:prstGeom prst="rect">
            <a:avLst/>
          </a:prstGeom>
        </p:spPr>
      </p:pic>
      <p:pic>
        <p:nvPicPr>
          <p:cNvPr id="23" name="Graphic 22" descr="Checkbox Checked with solid fill">
            <a:extLst>
              <a:ext uri="{FF2B5EF4-FFF2-40B4-BE49-F238E27FC236}">
                <a16:creationId xmlns:a16="http://schemas.microsoft.com/office/drawing/2014/main" id="{C2CB1FBC-2D31-7376-E39F-9BBE1A2B4E4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780442" y="5600675"/>
            <a:ext cx="914400" cy="914400"/>
          </a:xfrm>
          <a:prstGeom prst="rect">
            <a:avLst/>
          </a:prstGeom>
        </p:spPr>
      </p:pic>
      <p:pic>
        <p:nvPicPr>
          <p:cNvPr id="25" name="Graphic 24" descr="Checkbox Checked with solid fill">
            <a:extLst>
              <a:ext uri="{FF2B5EF4-FFF2-40B4-BE49-F238E27FC236}">
                <a16:creationId xmlns:a16="http://schemas.microsoft.com/office/drawing/2014/main" id="{322F84E3-5664-72D0-1523-159DA5C974C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646463" y="5506016"/>
            <a:ext cx="914400" cy="914400"/>
          </a:xfrm>
          <a:prstGeom prst="rect">
            <a:avLst/>
          </a:prstGeom>
        </p:spPr>
      </p:pic>
      <p:pic>
        <p:nvPicPr>
          <p:cNvPr id="28" name="Graphic 27" descr="Checkbox Checked with solid fill">
            <a:extLst>
              <a:ext uri="{FF2B5EF4-FFF2-40B4-BE49-F238E27FC236}">
                <a16:creationId xmlns:a16="http://schemas.microsoft.com/office/drawing/2014/main" id="{968EF20D-7106-B7E7-46C6-D4E933046E2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403575" y="5506016"/>
            <a:ext cx="914400" cy="914400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73F887E9-1426-462C-9A3A-2F6833BD6B05}"/>
              </a:ext>
            </a:extLst>
          </p:cNvPr>
          <p:cNvSpPr/>
          <p:nvPr/>
        </p:nvSpPr>
        <p:spPr>
          <a:xfrm rot="15456132">
            <a:off x="8750524" y="415790"/>
            <a:ext cx="150607" cy="150607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2D72DAE-3963-5BA1-538C-35BBED40D641}"/>
              </a:ext>
            </a:extLst>
          </p:cNvPr>
          <p:cNvSpPr/>
          <p:nvPr/>
        </p:nvSpPr>
        <p:spPr>
          <a:xfrm rot="15456132">
            <a:off x="8988987" y="417582"/>
            <a:ext cx="150607" cy="150607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B25F632-FA0B-3AE2-A35C-4FDC4D68B243}"/>
              </a:ext>
            </a:extLst>
          </p:cNvPr>
          <p:cNvSpPr/>
          <p:nvPr/>
        </p:nvSpPr>
        <p:spPr>
          <a:xfrm rot="15456132">
            <a:off x="9245805" y="421915"/>
            <a:ext cx="150607" cy="150607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hought Bubble: Cloud 33">
            <a:extLst>
              <a:ext uri="{FF2B5EF4-FFF2-40B4-BE49-F238E27FC236}">
                <a16:creationId xmlns:a16="http://schemas.microsoft.com/office/drawing/2014/main" id="{0C526686-3772-7A92-F579-6C5960B4F54F}"/>
              </a:ext>
            </a:extLst>
          </p:cNvPr>
          <p:cNvSpPr/>
          <p:nvPr/>
        </p:nvSpPr>
        <p:spPr>
          <a:xfrm>
            <a:off x="78637" y="1111502"/>
            <a:ext cx="2282260" cy="2074300"/>
          </a:xfrm>
          <a:prstGeom prst="cloudCallout">
            <a:avLst>
              <a:gd name="adj1" fmla="val 56494"/>
              <a:gd name="adj2" fmla="val -57042"/>
            </a:avLst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hought Bubble: Cloud 35">
            <a:extLst>
              <a:ext uri="{FF2B5EF4-FFF2-40B4-BE49-F238E27FC236}">
                <a16:creationId xmlns:a16="http://schemas.microsoft.com/office/drawing/2014/main" id="{C340B6F4-A69A-F7BB-B05C-5B8800A0C47D}"/>
              </a:ext>
            </a:extLst>
          </p:cNvPr>
          <p:cNvSpPr/>
          <p:nvPr/>
        </p:nvSpPr>
        <p:spPr>
          <a:xfrm>
            <a:off x="188042" y="3889137"/>
            <a:ext cx="2070646" cy="1571772"/>
          </a:xfrm>
          <a:prstGeom prst="cloudCallout">
            <a:avLst>
              <a:gd name="adj1" fmla="val 58417"/>
              <a:gd name="adj2" fmla="val -51816"/>
            </a:avLst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7209066-3483-B6A3-FEC5-E436AD1EFD05}"/>
              </a:ext>
            </a:extLst>
          </p:cNvPr>
          <p:cNvSpPr txBox="1"/>
          <p:nvPr/>
        </p:nvSpPr>
        <p:spPr>
          <a:xfrm>
            <a:off x="397685" y="1267360"/>
            <a:ext cx="1963211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700" dirty="0">
                <a:latin typeface="Comic Sans MS" panose="030F0702030302020204" pitchFamily="66" charset="0"/>
              </a:rPr>
              <a:t>I agree with </a:t>
            </a:r>
            <a:r>
              <a:rPr lang="en-US" sz="1700" dirty="0" err="1">
                <a:latin typeface="Comic Sans MS" panose="030F0702030302020204" pitchFamily="66" charset="0"/>
              </a:rPr>
              <a:t>dRep’s</a:t>
            </a:r>
            <a:r>
              <a:rPr lang="en-US" sz="1700" dirty="0">
                <a:latin typeface="Comic Sans MS" panose="030F0702030302020204" pitchFamily="66" charset="0"/>
              </a:rPr>
              <a:t> ballot in </a:t>
            </a:r>
            <a:r>
              <a:rPr lang="en-US" sz="1700" dirty="0">
                <a:solidFill>
                  <a:srgbClr val="00B050"/>
                </a:solidFill>
                <a:latin typeface="Comic Sans MS" panose="030F0702030302020204" pitchFamily="66" charset="0"/>
              </a:rPr>
              <a:t>2/4</a:t>
            </a:r>
            <a:r>
              <a:rPr lang="en-US" sz="1700" dirty="0">
                <a:latin typeface="Comic Sans MS" panose="030F0702030302020204" pitchFamily="66" charset="0"/>
              </a:rPr>
              <a:t> proposals. Good enough!</a:t>
            </a:r>
          </a:p>
          <a:p>
            <a:r>
              <a:rPr lang="en-US" sz="1700" dirty="0">
                <a:latin typeface="Comic Sans MS" panose="030F0702030302020204" pitchFamily="66" charset="0"/>
              </a:rPr>
              <a:t>I’ll </a:t>
            </a:r>
            <a:r>
              <a:rPr lang="en-US" sz="1700" dirty="0">
                <a:solidFill>
                  <a:srgbClr val="00B0F0"/>
                </a:solidFill>
                <a:latin typeface="Comic Sans MS" panose="030F0702030302020204" pitchFamily="66" charset="0"/>
              </a:rPr>
              <a:t>delegate</a:t>
            </a:r>
            <a:r>
              <a:rPr lang="en-US" sz="1700" dirty="0">
                <a:latin typeface="Comic Sans MS" panose="030F0702030302020204" pitchFamily="66" charset="0"/>
              </a:rPr>
              <a:t> to him!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A280FCB-3457-D9F1-725B-4BB549570DAF}"/>
              </a:ext>
            </a:extLst>
          </p:cNvPr>
          <p:cNvSpPr txBox="1"/>
          <p:nvPr/>
        </p:nvSpPr>
        <p:spPr>
          <a:xfrm>
            <a:off x="456676" y="3999879"/>
            <a:ext cx="1649561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700" dirty="0">
                <a:latin typeface="Comic Sans MS" panose="030F0702030302020204" pitchFamily="66" charset="0"/>
              </a:rPr>
              <a:t>I agree with him in </a:t>
            </a:r>
            <a:r>
              <a:rPr lang="en-US" sz="1700" dirty="0">
                <a:solidFill>
                  <a:srgbClr val="00B050"/>
                </a:solidFill>
                <a:latin typeface="Comic Sans MS" panose="030F0702030302020204" pitchFamily="66" charset="0"/>
              </a:rPr>
              <a:t>2/3</a:t>
            </a:r>
            <a:r>
              <a:rPr lang="en-US" sz="1700" dirty="0">
                <a:latin typeface="Comic Sans MS" panose="030F0702030302020204" pitchFamily="66" charset="0"/>
              </a:rPr>
              <a:t> proposals. I’ll also </a:t>
            </a:r>
            <a:r>
              <a:rPr lang="en-US" sz="1700" dirty="0">
                <a:solidFill>
                  <a:srgbClr val="00B0F0"/>
                </a:solidFill>
                <a:latin typeface="Comic Sans MS" panose="030F0702030302020204" pitchFamily="66" charset="0"/>
              </a:rPr>
              <a:t>delegate</a:t>
            </a:r>
            <a:r>
              <a:rPr lang="en-US" sz="17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39" name="Thought Bubble: Cloud 38">
            <a:extLst>
              <a:ext uri="{FF2B5EF4-FFF2-40B4-BE49-F238E27FC236}">
                <a16:creationId xmlns:a16="http://schemas.microsoft.com/office/drawing/2014/main" id="{68878F95-5322-4C48-446B-99E684FF3A04}"/>
              </a:ext>
            </a:extLst>
          </p:cNvPr>
          <p:cNvSpPr/>
          <p:nvPr/>
        </p:nvSpPr>
        <p:spPr>
          <a:xfrm>
            <a:off x="91425" y="1097413"/>
            <a:ext cx="2282260" cy="2074300"/>
          </a:xfrm>
          <a:prstGeom prst="cloudCallout">
            <a:avLst>
              <a:gd name="adj1" fmla="val 57508"/>
              <a:gd name="adj2" fmla="val 47305"/>
            </a:avLst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" name="Graphic 29" descr="Checkbox Crossed with solid fill">
            <a:extLst>
              <a:ext uri="{FF2B5EF4-FFF2-40B4-BE49-F238E27FC236}">
                <a16:creationId xmlns:a16="http://schemas.microsoft.com/office/drawing/2014/main" id="{872D15E3-01E0-84D1-2034-B2F0ACF9630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160746" y="4217698"/>
            <a:ext cx="914400" cy="914400"/>
          </a:xfrm>
          <a:prstGeom prst="rect">
            <a:avLst/>
          </a:prstGeom>
        </p:spPr>
      </p:pic>
      <p:pic>
        <p:nvPicPr>
          <p:cNvPr id="32" name="Graphic 31" descr="Checkbox Crossed with solid fill">
            <a:extLst>
              <a:ext uri="{FF2B5EF4-FFF2-40B4-BE49-F238E27FC236}">
                <a16:creationId xmlns:a16="http://schemas.microsoft.com/office/drawing/2014/main" id="{A9364A14-C43A-C0CD-FC9C-D1824D0EF76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88281" y="5506016"/>
            <a:ext cx="914400" cy="914400"/>
          </a:xfrm>
          <a:prstGeom prst="rect">
            <a:avLst/>
          </a:prstGeom>
        </p:spPr>
      </p:pic>
      <p:pic>
        <p:nvPicPr>
          <p:cNvPr id="33" name="Graphic 32" descr="Checkbox Checked with solid fill">
            <a:extLst>
              <a:ext uri="{FF2B5EF4-FFF2-40B4-BE49-F238E27FC236}">
                <a16:creationId xmlns:a16="http://schemas.microsoft.com/office/drawing/2014/main" id="{C358B45D-5774-7672-BB38-EA666D71C6A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988281" y="2605160"/>
            <a:ext cx="914400" cy="914400"/>
          </a:xfrm>
          <a:prstGeom prst="rect">
            <a:avLst/>
          </a:prstGeom>
        </p:spPr>
      </p:pic>
      <p:pic>
        <p:nvPicPr>
          <p:cNvPr id="40" name="Graphic 39" descr="Checkbox Crossed with solid fill">
            <a:extLst>
              <a:ext uri="{FF2B5EF4-FFF2-40B4-BE49-F238E27FC236}">
                <a16:creationId xmlns:a16="http://schemas.microsoft.com/office/drawing/2014/main" id="{51A0FDE6-4550-510C-8C90-E9A956B0FDB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88281" y="4217698"/>
            <a:ext cx="914400" cy="914400"/>
          </a:xfrm>
          <a:prstGeom prst="rect">
            <a:avLst/>
          </a:prstGeom>
        </p:spPr>
      </p:pic>
      <p:pic>
        <p:nvPicPr>
          <p:cNvPr id="41" name="Graphic 40" descr="Checkbox Checked with solid fill">
            <a:extLst>
              <a:ext uri="{FF2B5EF4-FFF2-40B4-BE49-F238E27FC236}">
                <a16:creationId xmlns:a16="http://schemas.microsoft.com/office/drawing/2014/main" id="{B1C07E75-DB02-EDB0-603E-2F9753842AC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160746" y="5506016"/>
            <a:ext cx="914400" cy="914400"/>
          </a:xfrm>
          <a:prstGeom prst="rect">
            <a:avLst/>
          </a:prstGeom>
        </p:spPr>
      </p:pic>
      <p:pic>
        <p:nvPicPr>
          <p:cNvPr id="42" name="Graphic 41" descr="Checkbox Crossed with solid fill">
            <a:extLst>
              <a:ext uri="{FF2B5EF4-FFF2-40B4-BE49-F238E27FC236}">
                <a16:creationId xmlns:a16="http://schemas.microsoft.com/office/drawing/2014/main" id="{8D049A79-B985-E4E1-ADF2-FD2F344B61A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160746" y="1261387"/>
            <a:ext cx="914400" cy="914400"/>
          </a:xfrm>
          <a:prstGeom prst="rect">
            <a:avLst/>
          </a:prstGeom>
        </p:spPr>
      </p:pic>
      <p:pic>
        <p:nvPicPr>
          <p:cNvPr id="43" name="Graphic 42" descr="Checkbox Crossed with solid fill">
            <a:extLst>
              <a:ext uri="{FF2B5EF4-FFF2-40B4-BE49-F238E27FC236}">
                <a16:creationId xmlns:a16="http://schemas.microsoft.com/office/drawing/2014/main" id="{24C16BEB-17D6-59B5-49DA-7C34E60B5A1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693447" y="5506016"/>
            <a:ext cx="914400" cy="9144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D3A0738E-40AE-B5F0-F95F-32ABCE5DC39A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alphaModFix amt="28000"/>
          </a:blip>
          <a:srcRect b="21664"/>
          <a:stretch/>
        </p:blipFill>
        <p:spPr>
          <a:xfrm>
            <a:off x="9746526" y="1404922"/>
            <a:ext cx="920576" cy="399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8637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adioactive Man (The Simpsons) | Superhero Wiki | Fandom">
            <a:extLst>
              <a:ext uri="{FF2B5EF4-FFF2-40B4-BE49-F238E27FC236}">
                <a16:creationId xmlns:a16="http://schemas.microsoft.com/office/drawing/2014/main" id="{A5578F60-7C28-3100-0350-0B8F6B9D5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025145" y="4668345"/>
            <a:ext cx="1166855" cy="2083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phic 7" descr="Document with solid fill">
            <a:extLst>
              <a:ext uri="{FF2B5EF4-FFF2-40B4-BE49-F238E27FC236}">
                <a16:creationId xmlns:a16="http://schemas.microsoft.com/office/drawing/2014/main" id="{8F5DAF7B-6171-E8B4-F4B1-8123C86D5E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80442" y="8636"/>
            <a:ext cx="914400" cy="914400"/>
          </a:xfrm>
          <a:prstGeom prst="rect">
            <a:avLst/>
          </a:prstGeom>
        </p:spPr>
      </p:pic>
      <p:pic>
        <p:nvPicPr>
          <p:cNvPr id="53" name="Picture 4" descr="Money | The Simpsons: Tapped Out Wiki | Fandom">
            <a:extLst>
              <a:ext uri="{FF2B5EF4-FFF2-40B4-BE49-F238E27FC236}">
                <a16:creationId xmlns:a16="http://schemas.microsoft.com/office/drawing/2014/main" id="{AFAF7B3C-C9A0-C719-B4FB-2AA292F7A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33" y="94559"/>
            <a:ext cx="11049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person in a costume&#10;&#10;Description automatically generated with medium confidence">
            <a:extLst>
              <a:ext uri="{FF2B5EF4-FFF2-40B4-BE49-F238E27FC236}">
                <a16:creationId xmlns:a16="http://schemas.microsoft.com/office/drawing/2014/main" id="{914A87AF-096D-3994-8BE9-148CCCF930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688" y="307204"/>
            <a:ext cx="1072794" cy="1872514"/>
          </a:xfrm>
          <a:prstGeom prst="rect">
            <a:avLst/>
          </a:prstGeom>
        </p:spPr>
      </p:pic>
      <p:pic>
        <p:nvPicPr>
          <p:cNvPr id="23" name="Graphic 22" descr="Checkbox Checked with solid fill">
            <a:extLst>
              <a:ext uri="{FF2B5EF4-FFF2-40B4-BE49-F238E27FC236}">
                <a16:creationId xmlns:a16="http://schemas.microsoft.com/office/drawing/2014/main" id="{C2CB1FBC-2D31-7376-E39F-9BBE1A2B4E4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780442" y="5600675"/>
            <a:ext cx="914400" cy="914400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73F887E9-1426-462C-9A3A-2F6833BD6B05}"/>
              </a:ext>
            </a:extLst>
          </p:cNvPr>
          <p:cNvSpPr/>
          <p:nvPr/>
        </p:nvSpPr>
        <p:spPr>
          <a:xfrm rot="15456132">
            <a:off x="8750524" y="415790"/>
            <a:ext cx="150607" cy="150607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2D72DAE-3963-5BA1-538C-35BBED40D641}"/>
              </a:ext>
            </a:extLst>
          </p:cNvPr>
          <p:cNvSpPr/>
          <p:nvPr/>
        </p:nvSpPr>
        <p:spPr>
          <a:xfrm rot="15456132">
            <a:off x="8988987" y="417582"/>
            <a:ext cx="150607" cy="150607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B25F632-FA0B-3AE2-A35C-4FDC4D68B243}"/>
              </a:ext>
            </a:extLst>
          </p:cNvPr>
          <p:cNvSpPr/>
          <p:nvPr/>
        </p:nvSpPr>
        <p:spPr>
          <a:xfrm rot="15456132">
            <a:off x="9245805" y="421915"/>
            <a:ext cx="150607" cy="150607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Graphic 30" descr="Document with solid fill">
            <a:extLst>
              <a:ext uri="{FF2B5EF4-FFF2-40B4-BE49-F238E27FC236}">
                <a16:creationId xmlns:a16="http://schemas.microsoft.com/office/drawing/2014/main" id="{93551394-4B1D-ACF2-5751-FBBB38F0FD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46463" y="-55912"/>
            <a:ext cx="914400" cy="914400"/>
          </a:xfrm>
          <a:prstGeom prst="rect">
            <a:avLst/>
          </a:prstGeom>
        </p:spPr>
      </p:pic>
      <p:pic>
        <p:nvPicPr>
          <p:cNvPr id="32" name="Graphic 31" descr="Document with solid fill">
            <a:extLst>
              <a:ext uri="{FF2B5EF4-FFF2-40B4-BE49-F238E27FC236}">
                <a16:creationId xmlns:a16="http://schemas.microsoft.com/office/drawing/2014/main" id="{DB7F7BB5-D320-3C04-E1B0-58D4578E41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03575" y="-43543"/>
            <a:ext cx="914400" cy="914400"/>
          </a:xfrm>
          <a:prstGeom prst="rect">
            <a:avLst/>
          </a:prstGeom>
        </p:spPr>
      </p:pic>
      <p:pic>
        <p:nvPicPr>
          <p:cNvPr id="33" name="Graphic 32" descr="Document with solid fill">
            <a:extLst>
              <a:ext uri="{FF2B5EF4-FFF2-40B4-BE49-F238E27FC236}">
                <a16:creationId xmlns:a16="http://schemas.microsoft.com/office/drawing/2014/main" id="{F99D1CB4-F509-09FE-F2BF-A4DE086C56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60746" y="-34396"/>
            <a:ext cx="914400" cy="914400"/>
          </a:xfrm>
          <a:prstGeom prst="rect">
            <a:avLst/>
          </a:prstGeom>
        </p:spPr>
      </p:pic>
      <p:pic>
        <p:nvPicPr>
          <p:cNvPr id="40" name="Graphic 39" descr="Document with solid fill">
            <a:extLst>
              <a:ext uri="{FF2B5EF4-FFF2-40B4-BE49-F238E27FC236}">
                <a16:creationId xmlns:a16="http://schemas.microsoft.com/office/drawing/2014/main" id="{E40B55FD-B986-216D-2ADB-B7AA3459F9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88281" y="-34396"/>
            <a:ext cx="914400" cy="914400"/>
          </a:xfrm>
          <a:prstGeom prst="rect">
            <a:avLst/>
          </a:prstGeom>
        </p:spPr>
      </p:pic>
      <p:pic>
        <p:nvPicPr>
          <p:cNvPr id="41" name="Graphic 40" descr="Document with solid fill">
            <a:extLst>
              <a:ext uri="{FF2B5EF4-FFF2-40B4-BE49-F238E27FC236}">
                <a16:creationId xmlns:a16="http://schemas.microsoft.com/office/drawing/2014/main" id="{F9977111-F4A9-BC45-337D-3B2B1DD7F7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93447" y="-22027"/>
            <a:ext cx="914400" cy="914400"/>
          </a:xfrm>
          <a:prstGeom prst="rect">
            <a:avLst/>
          </a:prstGeom>
        </p:spPr>
      </p:pic>
      <p:pic>
        <p:nvPicPr>
          <p:cNvPr id="42" name="Graphic 41" descr="Document with solid fill">
            <a:extLst>
              <a:ext uri="{FF2B5EF4-FFF2-40B4-BE49-F238E27FC236}">
                <a16:creationId xmlns:a16="http://schemas.microsoft.com/office/drawing/2014/main" id="{6FC4E576-33CF-D0DD-7E7C-3AAE08FD8E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33739" y="-12880"/>
            <a:ext cx="914400" cy="914400"/>
          </a:xfrm>
          <a:prstGeom prst="rect">
            <a:avLst/>
          </a:prstGeom>
        </p:spPr>
      </p:pic>
      <p:pic>
        <p:nvPicPr>
          <p:cNvPr id="50" name="Graphic 49" descr="Checkbox Checked with solid fill">
            <a:extLst>
              <a:ext uri="{FF2B5EF4-FFF2-40B4-BE49-F238E27FC236}">
                <a16:creationId xmlns:a16="http://schemas.microsoft.com/office/drawing/2014/main" id="{58B50D18-B2C5-8F6B-B708-FC57B901D03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646463" y="5506016"/>
            <a:ext cx="914400" cy="914400"/>
          </a:xfrm>
          <a:prstGeom prst="rect">
            <a:avLst/>
          </a:prstGeom>
        </p:spPr>
      </p:pic>
      <p:pic>
        <p:nvPicPr>
          <p:cNvPr id="51" name="Graphic 50" descr="Checkbox Checked with solid fill">
            <a:extLst>
              <a:ext uri="{FF2B5EF4-FFF2-40B4-BE49-F238E27FC236}">
                <a16:creationId xmlns:a16="http://schemas.microsoft.com/office/drawing/2014/main" id="{59DB400F-477F-829D-28E7-5DE60A7310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03575" y="5506016"/>
            <a:ext cx="914400" cy="914400"/>
          </a:xfrm>
          <a:prstGeom prst="rect">
            <a:avLst/>
          </a:prstGeom>
        </p:spPr>
      </p:pic>
      <p:pic>
        <p:nvPicPr>
          <p:cNvPr id="54" name="Graphic 53" descr="Checkbox Crossed with solid fill">
            <a:extLst>
              <a:ext uri="{FF2B5EF4-FFF2-40B4-BE49-F238E27FC236}">
                <a16:creationId xmlns:a16="http://schemas.microsoft.com/office/drawing/2014/main" id="{36339C7D-B6BD-0394-9725-A62A6F33F45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88281" y="5506016"/>
            <a:ext cx="914400" cy="914400"/>
          </a:xfrm>
          <a:prstGeom prst="rect">
            <a:avLst/>
          </a:prstGeom>
        </p:spPr>
      </p:pic>
      <p:pic>
        <p:nvPicPr>
          <p:cNvPr id="57" name="Graphic 56" descr="Checkbox Checked with solid fill">
            <a:extLst>
              <a:ext uri="{FF2B5EF4-FFF2-40B4-BE49-F238E27FC236}">
                <a16:creationId xmlns:a16="http://schemas.microsoft.com/office/drawing/2014/main" id="{0E2385F1-B501-3452-D717-FC902206F0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160746" y="5506016"/>
            <a:ext cx="914400" cy="914400"/>
          </a:xfrm>
          <a:prstGeom prst="rect">
            <a:avLst/>
          </a:prstGeom>
        </p:spPr>
      </p:pic>
      <p:pic>
        <p:nvPicPr>
          <p:cNvPr id="59" name="Graphic 58" descr="Checkbox Crossed with solid fill">
            <a:extLst>
              <a:ext uri="{FF2B5EF4-FFF2-40B4-BE49-F238E27FC236}">
                <a16:creationId xmlns:a16="http://schemas.microsoft.com/office/drawing/2014/main" id="{C6B83D15-74FB-5FDB-18AB-D3A292E9C71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693447" y="5506016"/>
            <a:ext cx="914400" cy="914400"/>
          </a:xfrm>
          <a:prstGeom prst="rect">
            <a:avLst/>
          </a:prstGeom>
        </p:spPr>
      </p:pic>
      <p:pic>
        <p:nvPicPr>
          <p:cNvPr id="2" name="Picture 1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BB5380DC-CAC4-D9BD-3D9C-A95E5499706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089" y="3795322"/>
            <a:ext cx="822325" cy="1456311"/>
          </a:xfrm>
          <a:prstGeom prst="rect">
            <a:avLst/>
          </a:prstGeom>
        </p:spPr>
      </p:pic>
      <p:pic>
        <p:nvPicPr>
          <p:cNvPr id="3" name="Picture 6" descr="Aunt clipart female cousin, Picture #60804 aunt clipart female cousin">
            <a:extLst>
              <a:ext uri="{FF2B5EF4-FFF2-40B4-BE49-F238E27FC236}">
                <a16:creationId xmlns:a16="http://schemas.microsoft.com/office/drawing/2014/main" id="{ACC6711E-AA91-9E4F-E861-821E7DC67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77185" y="2318179"/>
            <a:ext cx="669405" cy="119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9A4F2B2A-9974-F5C3-8B03-D410E80F301D}"/>
              </a:ext>
            </a:extLst>
          </p:cNvPr>
          <p:cNvSpPr/>
          <p:nvPr/>
        </p:nvSpPr>
        <p:spPr>
          <a:xfrm>
            <a:off x="7394703" y="2465606"/>
            <a:ext cx="2892777" cy="2209417"/>
          </a:xfrm>
          <a:prstGeom prst="wedgeRoundRectCallout">
            <a:avLst>
              <a:gd name="adj1" fmla="val 85679"/>
              <a:gd name="adj2" fmla="val 54360"/>
              <a:gd name="adj3" fmla="val 16667"/>
            </a:avLst>
          </a:prstGeom>
          <a:solidFill>
            <a:srgbClr val="222224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dirty="0">
                <a:solidFill>
                  <a:schemeClr val="tx1"/>
                </a:solidFill>
                <a:latin typeface="Comic Sans MS" panose="030F0702030302020204" pitchFamily="66" charset="0"/>
              </a:rPr>
              <a:t>So, my </a:t>
            </a:r>
            <a:r>
              <a:rPr lang="en-GB" sz="1700" dirty="0">
                <a:solidFill>
                  <a:srgbClr val="00B050"/>
                </a:solidFill>
                <a:latin typeface="Comic Sans MS" panose="030F0702030302020204" pitchFamily="66" charset="0"/>
              </a:rPr>
              <a:t>voting power</a:t>
            </a:r>
            <a:r>
              <a:rPr lang="en-GB" sz="1700" dirty="0">
                <a:solidFill>
                  <a:schemeClr val="tx1"/>
                </a:solidFill>
                <a:latin typeface="Comic Sans MS" panose="030F0702030302020204" pitchFamily="66" charset="0"/>
              </a:rPr>
              <a:t> is </a:t>
            </a:r>
            <a:r>
              <a:rPr lang="en-GB" sz="1700" dirty="0">
                <a:solidFill>
                  <a:srgbClr val="00B050"/>
                </a:solidFill>
                <a:latin typeface="Comic Sans MS" panose="030F0702030302020204" pitchFamily="66" charset="0"/>
              </a:rPr>
              <a:t>3</a:t>
            </a:r>
            <a:r>
              <a:rPr lang="en-GB" sz="1700" dirty="0">
                <a:solidFill>
                  <a:schemeClr val="tx1"/>
                </a:solidFill>
                <a:latin typeface="Comic Sans MS" panose="030F0702030302020204" pitchFamily="66" charset="0"/>
              </a:rPr>
              <a:t>. </a:t>
            </a:r>
          </a:p>
          <a:p>
            <a:pPr algn="ctr"/>
            <a:r>
              <a:rPr lang="en-GB" sz="1700" dirty="0">
                <a:solidFill>
                  <a:schemeClr val="tx1"/>
                </a:solidFill>
                <a:latin typeface="Comic Sans MS" panose="030F0702030302020204" pitchFamily="66" charset="0"/>
              </a:rPr>
              <a:t>No other voters have cast their ballots. </a:t>
            </a:r>
          </a:p>
          <a:p>
            <a:pPr algn="ctr"/>
            <a:r>
              <a:rPr lang="en-GB" sz="1700" dirty="0">
                <a:solidFill>
                  <a:srgbClr val="00B0F0"/>
                </a:solidFill>
                <a:latin typeface="Comic Sans MS" panose="030F0702030302020204" pitchFamily="66" charset="0"/>
              </a:rPr>
              <a:t>The final and best proposal wins!</a:t>
            </a:r>
          </a:p>
          <a:p>
            <a:pPr algn="ctr"/>
            <a:r>
              <a:rPr lang="en-GB" sz="1700" b="1" dirty="0">
                <a:solidFill>
                  <a:schemeClr val="tx1"/>
                </a:solidFill>
                <a:latin typeface="Bradley Hand ITC" panose="03070402050302030203" pitchFamily="66" charset="0"/>
              </a:rPr>
              <a:t> 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Looks like I’m a hero!</a:t>
            </a:r>
            <a:r>
              <a:rPr lang="en-US" sz="20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 </a:t>
            </a:r>
            <a:endParaRPr lang="el-GR" sz="2000" b="1" dirty="0">
              <a:solidFill>
                <a:srgbClr val="FF0000"/>
              </a:solidFill>
              <a:latin typeface="Bradley Hand ITC" panose="03070402050302030203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C367EC-6DD1-72BB-7492-D104CFC81647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alphaModFix amt="20000"/>
          </a:blip>
          <a:srcRect b="21664"/>
          <a:stretch/>
        </p:blipFill>
        <p:spPr>
          <a:xfrm>
            <a:off x="9746526" y="1404922"/>
            <a:ext cx="920576" cy="3997320"/>
          </a:xfrm>
          <a:prstGeom prst="rect">
            <a:avLst/>
          </a:prstGeom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779D820F-8381-4150-3C75-E6E106E8EEC9}"/>
              </a:ext>
            </a:extLst>
          </p:cNvPr>
          <p:cNvSpPr/>
          <p:nvPr/>
        </p:nvSpPr>
        <p:spPr>
          <a:xfrm>
            <a:off x="78637" y="1111502"/>
            <a:ext cx="2282260" cy="2074300"/>
          </a:xfrm>
          <a:prstGeom prst="cloudCallout">
            <a:avLst>
              <a:gd name="adj1" fmla="val 56494"/>
              <a:gd name="adj2" fmla="val -57042"/>
            </a:avLst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5424B67D-424C-D67D-0B8D-816A72AE9697}"/>
              </a:ext>
            </a:extLst>
          </p:cNvPr>
          <p:cNvSpPr/>
          <p:nvPr/>
        </p:nvSpPr>
        <p:spPr>
          <a:xfrm>
            <a:off x="188042" y="3889137"/>
            <a:ext cx="2070646" cy="1571772"/>
          </a:xfrm>
          <a:prstGeom prst="cloudCallout">
            <a:avLst>
              <a:gd name="adj1" fmla="val 58417"/>
              <a:gd name="adj2" fmla="val -51816"/>
            </a:avLst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28AA5B-FB5D-B11E-5CD8-BF1A4825B473}"/>
              </a:ext>
            </a:extLst>
          </p:cNvPr>
          <p:cNvSpPr txBox="1"/>
          <p:nvPr/>
        </p:nvSpPr>
        <p:spPr>
          <a:xfrm>
            <a:off x="397685" y="1267360"/>
            <a:ext cx="1963211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700" dirty="0">
                <a:latin typeface="Comic Sans MS" panose="030F0702030302020204" pitchFamily="66" charset="0"/>
              </a:rPr>
              <a:t>I agree with </a:t>
            </a:r>
            <a:r>
              <a:rPr lang="en-US" sz="1700" dirty="0" err="1">
                <a:latin typeface="Comic Sans MS" panose="030F0702030302020204" pitchFamily="66" charset="0"/>
              </a:rPr>
              <a:t>dRep’s</a:t>
            </a:r>
            <a:r>
              <a:rPr lang="en-US" sz="1700" dirty="0">
                <a:latin typeface="Comic Sans MS" panose="030F0702030302020204" pitchFamily="66" charset="0"/>
              </a:rPr>
              <a:t> ballot in </a:t>
            </a:r>
            <a:r>
              <a:rPr lang="en-US" sz="1700" dirty="0">
                <a:solidFill>
                  <a:srgbClr val="00B050"/>
                </a:solidFill>
                <a:latin typeface="Comic Sans MS" panose="030F0702030302020204" pitchFamily="66" charset="0"/>
              </a:rPr>
              <a:t>2/4</a:t>
            </a:r>
            <a:r>
              <a:rPr lang="en-US" sz="1700" dirty="0">
                <a:latin typeface="Comic Sans MS" panose="030F0702030302020204" pitchFamily="66" charset="0"/>
              </a:rPr>
              <a:t> proposals. Good enough!</a:t>
            </a:r>
          </a:p>
          <a:p>
            <a:r>
              <a:rPr lang="en-US" sz="1700" dirty="0">
                <a:latin typeface="Comic Sans MS" panose="030F0702030302020204" pitchFamily="66" charset="0"/>
              </a:rPr>
              <a:t>I’ll </a:t>
            </a:r>
            <a:r>
              <a:rPr lang="en-US" sz="1700" dirty="0">
                <a:solidFill>
                  <a:srgbClr val="00B0F0"/>
                </a:solidFill>
                <a:latin typeface="Comic Sans MS" panose="030F0702030302020204" pitchFamily="66" charset="0"/>
              </a:rPr>
              <a:t>delegate</a:t>
            </a:r>
            <a:r>
              <a:rPr lang="en-US" sz="1700" dirty="0">
                <a:latin typeface="Comic Sans MS" panose="030F0702030302020204" pitchFamily="66" charset="0"/>
              </a:rPr>
              <a:t> to him!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3C0E4D-178E-F8D1-919A-B688B2C5136D}"/>
              </a:ext>
            </a:extLst>
          </p:cNvPr>
          <p:cNvSpPr txBox="1"/>
          <p:nvPr/>
        </p:nvSpPr>
        <p:spPr>
          <a:xfrm>
            <a:off x="456676" y="3999879"/>
            <a:ext cx="1649561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700" dirty="0">
                <a:latin typeface="Comic Sans MS" panose="030F0702030302020204" pitchFamily="66" charset="0"/>
              </a:rPr>
              <a:t>I agree with him in </a:t>
            </a:r>
            <a:r>
              <a:rPr lang="el-GR" sz="1700" dirty="0">
                <a:solidFill>
                  <a:srgbClr val="00B050"/>
                </a:solidFill>
                <a:latin typeface="Comic Sans MS" panose="030F0702030302020204" pitchFamily="66" charset="0"/>
              </a:rPr>
              <a:t>2</a:t>
            </a:r>
            <a:r>
              <a:rPr lang="en-US" sz="1700" dirty="0">
                <a:solidFill>
                  <a:srgbClr val="00B050"/>
                </a:solidFill>
                <a:latin typeface="Comic Sans MS" panose="030F0702030302020204" pitchFamily="66" charset="0"/>
              </a:rPr>
              <a:t>/</a:t>
            </a:r>
            <a:r>
              <a:rPr lang="el-GR" sz="1700" dirty="0">
                <a:solidFill>
                  <a:srgbClr val="00B050"/>
                </a:solidFill>
                <a:latin typeface="Comic Sans MS" panose="030F0702030302020204" pitchFamily="66" charset="0"/>
              </a:rPr>
              <a:t>3</a:t>
            </a:r>
            <a:r>
              <a:rPr lang="en-US" sz="1700" dirty="0">
                <a:latin typeface="Comic Sans MS" panose="030F0702030302020204" pitchFamily="66" charset="0"/>
              </a:rPr>
              <a:t> proposals. I’ll also </a:t>
            </a:r>
            <a:r>
              <a:rPr lang="en-US" sz="1700" dirty="0">
                <a:solidFill>
                  <a:srgbClr val="00B0F0"/>
                </a:solidFill>
                <a:latin typeface="Comic Sans MS" panose="030F0702030302020204" pitchFamily="66" charset="0"/>
              </a:rPr>
              <a:t>delegate</a:t>
            </a:r>
            <a:r>
              <a:rPr lang="en-US" sz="17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14" name="Thought Bubble: Cloud 13">
            <a:extLst>
              <a:ext uri="{FF2B5EF4-FFF2-40B4-BE49-F238E27FC236}">
                <a16:creationId xmlns:a16="http://schemas.microsoft.com/office/drawing/2014/main" id="{F06E629D-AAB4-F188-C81F-CF4F368822B0}"/>
              </a:ext>
            </a:extLst>
          </p:cNvPr>
          <p:cNvSpPr/>
          <p:nvPr/>
        </p:nvSpPr>
        <p:spPr>
          <a:xfrm>
            <a:off x="91425" y="1097413"/>
            <a:ext cx="2282260" cy="2074300"/>
          </a:xfrm>
          <a:prstGeom prst="cloudCallout">
            <a:avLst>
              <a:gd name="adj1" fmla="val 57508"/>
              <a:gd name="adj2" fmla="val 47305"/>
            </a:avLst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Graphic 14" descr="Checkbox Crossed with solid fill">
            <a:extLst>
              <a:ext uri="{FF2B5EF4-FFF2-40B4-BE49-F238E27FC236}">
                <a16:creationId xmlns:a16="http://schemas.microsoft.com/office/drawing/2014/main" id="{59ABEEA0-4AE4-6534-4B36-A68D48D8AED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403575" y="1261387"/>
            <a:ext cx="914400" cy="914400"/>
          </a:xfrm>
          <a:prstGeom prst="rect">
            <a:avLst/>
          </a:prstGeom>
        </p:spPr>
      </p:pic>
      <p:pic>
        <p:nvPicPr>
          <p:cNvPr id="16" name="Graphic 15" descr="Checkbox Checked with solid fill">
            <a:extLst>
              <a:ext uri="{FF2B5EF4-FFF2-40B4-BE49-F238E27FC236}">
                <a16:creationId xmlns:a16="http://schemas.microsoft.com/office/drawing/2014/main" id="{4F0633D5-B83B-1AD6-AEAE-A24D1C8702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646463" y="1261387"/>
            <a:ext cx="914400" cy="914400"/>
          </a:xfrm>
          <a:prstGeom prst="rect">
            <a:avLst/>
          </a:prstGeom>
        </p:spPr>
      </p:pic>
      <p:pic>
        <p:nvPicPr>
          <p:cNvPr id="17" name="Graphic 16" descr="Checkbox Crossed with solid fill">
            <a:extLst>
              <a:ext uri="{FF2B5EF4-FFF2-40B4-BE49-F238E27FC236}">
                <a16:creationId xmlns:a16="http://schemas.microsoft.com/office/drawing/2014/main" id="{A01962C3-2326-D4A9-8388-B22C9BAD707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160746" y="2605160"/>
            <a:ext cx="914400" cy="914400"/>
          </a:xfrm>
          <a:prstGeom prst="rect">
            <a:avLst/>
          </a:prstGeom>
        </p:spPr>
      </p:pic>
      <p:pic>
        <p:nvPicPr>
          <p:cNvPr id="18" name="Graphic 17" descr="Checkbox Crossed with solid fill">
            <a:extLst>
              <a:ext uri="{FF2B5EF4-FFF2-40B4-BE49-F238E27FC236}">
                <a16:creationId xmlns:a16="http://schemas.microsoft.com/office/drawing/2014/main" id="{F3337BD4-AA5A-A435-EDD5-9FBB8F98464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88281" y="1261387"/>
            <a:ext cx="914400" cy="914400"/>
          </a:xfrm>
          <a:prstGeom prst="rect">
            <a:avLst/>
          </a:prstGeom>
        </p:spPr>
      </p:pic>
      <p:pic>
        <p:nvPicPr>
          <p:cNvPr id="19" name="Graphic 18" descr="Checkbox Checked with solid fill">
            <a:extLst>
              <a:ext uri="{FF2B5EF4-FFF2-40B4-BE49-F238E27FC236}">
                <a16:creationId xmlns:a16="http://schemas.microsoft.com/office/drawing/2014/main" id="{1429D31A-48AC-6E0A-926D-2E85250B5F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646463" y="2605160"/>
            <a:ext cx="914400" cy="914400"/>
          </a:xfrm>
          <a:prstGeom prst="rect">
            <a:avLst/>
          </a:prstGeom>
        </p:spPr>
      </p:pic>
      <p:pic>
        <p:nvPicPr>
          <p:cNvPr id="20" name="Graphic 19" descr="Checkbox Checked with solid fill">
            <a:extLst>
              <a:ext uri="{FF2B5EF4-FFF2-40B4-BE49-F238E27FC236}">
                <a16:creationId xmlns:a16="http://schemas.microsoft.com/office/drawing/2014/main" id="{0095274F-7F89-75BE-25D9-70F8CEFD244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03575" y="4217698"/>
            <a:ext cx="914400" cy="914400"/>
          </a:xfrm>
          <a:prstGeom prst="rect">
            <a:avLst/>
          </a:prstGeom>
        </p:spPr>
      </p:pic>
      <p:pic>
        <p:nvPicPr>
          <p:cNvPr id="21" name="Graphic 20" descr="Checkbox Crossed with solid fill">
            <a:extLst>
              <a:ext uri="{FF2B5EF4-FFF2-40B4-BE49-F238E27FC236}">
                <a16:creationId xmlns:a16="http://schemas.microsoft.com/office/drawing/2014/main" id="{0F6A1AE1-16C2-C895-AD79-67184FB2C81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693447" y="2605160"/>
            <a:ext cx="914400" cy="914400"/>
          </a:xfrm>
          <a:prstGeom prst="rect">
            <a:avLst/>
          </a:prstGeom>
        </p:spPr>
      </p:pic>
      <p:pic>
        <p:nvPicPr>
          <p:cNvPr id="25" name="Graphic 24" descr="Checkbox Crossed with solid fill">
            <a:extLst>
              <a:ext uri="{FF2B5EF4-FFF2-40B4-BE49-F238E27FC236}">
                <a16:creationId xmlns:a16="http://schemas.microsoft.com/office/drawing/2014/main" id="{DE7F1758-4E8B-F970-6C76-F5B5559ACC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160746" y="4217698"/>
            <a:ext cx="914400" cy="914400"/>
          </a:xfrm>
          <a:prstGeom prst="rect">
            <a:avLst/>
          </a:prstGeom>
        </p:spPr>
      </p:pic>
      <p:pic>
        <p:nvPicPr>
          <p:cNvPr id="26" name="Graphic 25" descr="Checkbox Checked with solid fill">
            <a:extLst>
              <a:ext uri="{FF2B5EF4-FFF2-40B4-BE49-F238E27FC236}">
                <a16:creationId xmlns:a16="http://schemas.microsoft.com/office/drawing/2014/main" id="{60B1A3C0-C3FE-C674-59D3-2A304D3614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88281" y="2605160"/>
            <a:ext cx="914400" cy="914400"/>
          </a:xfrm>
          <a:prstGeom prst="rect">
            <a:avLst/>
          </a:prstGeom>
        </p:spPr>
      </p:pic>
      <p:pic>
        <p:nvPicPr>
          <p:cNvPr id="27" name="Graphic 26" descr="Checkbox Crossed with solid fill">
            <a:extLst>
              <a:ext uri="{FF2B5EF4-FFF2-40B4-BE49-F238E27FC236}">
                <a16:creationId xmlns:a16="http://schemas.microsoft.com/office/drawing/2014/main" id="{BB126695-5DEE-CD73-EFA8-3FC8D65E842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88281" y="4217698"/>
            <a:ext cx="914400" cy="914400"/>
          </a:xfrm>
          <a:prstGeom prst="rect">
            <a:avLst/>
          </a:prstGeom>
        </p:spPr>
      </p:pic>
      <p:pic>
        <p:nvPicPr>
          <p:cNvPr id="28" name="Graphic 27" descr="Checkbox Crossed with solid fill">
            <a:extLst>
              <a:ext uri="{FF2B5EF4-FFF2-40B4-BE49-F238E27FC236}">
                <a16:creationId xmlns:a16="http://schemas.microsoft.com/office/drawing/2014/main" id="{B617A5D8-881A-A174-3D95-254EB335E62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160746" y="126138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88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33333E-6 L 0.1974 0.04005 C 0.23841 0.04908 0.30013 0.05394 0.36498 0.05394 C 0.43854 0.05394 0.49766 0.04908 0.53868 0.04005 L 0.7362 -3.33333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10" y="268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8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1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4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7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0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3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6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9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2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5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8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1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4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7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0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3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6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/>
      <p:bldP spid="13" grpId="0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>
            <a:extLst>
              <a:ext uri="{FF2B5EF4-FFF2-40B4-BE49-F238E27FC236}">
                <a16:creationId xmlns:a16="http://schemas.microsoft.com/office/drawing/2014/main" id="{2E8C13AD-47CF-6222-42E7-A77D1210F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68" y="205872"/>
            <a:ext cx="2131357" cy="40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F8094BB-93DF-6BAA-6B07-A375122CC1C5}"/>
              </a:ext>
            </a:extLst>
          </p:cNvPr>
          <p:cNvSpPr txBox="1"/>
          <p:nvPr/>
        </p:nvSpPr>
        <p:spPr>
          <a:xfrm>
            <a:off x="2235804" y="1395224"/>
            <a:ext cx="21339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>
                <a:solidFill>
                  <a:srgbClr val="FFFF00"/>
                </a:solidFill>
                <a:latin typeface="Agency FB" panose="020B0503020202020204" pitchFamily="34" charset="0"/>
              </a:rPr>
              <a:t>Elections’ Setting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EFEB05D-79A9-E23F-16FB-2659B8C684A1}"/>
              </a:ext>
            </a:extLst>
          </p:cNvPr>
          <p:cNvSpPr/>
          <p:nvPr/>
        </p:nvSpPr>
        <p:spPr>
          <a:xfrm>
            <a:off x="1454635" y="744362"/>
            <a:ext cx="9055586" cy="4746033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A16E845-0EF8-7BBC-4394-6927B943C7B2}"/>
              </a:ext>
            </a:extLst>
          </p:cNvPr>
          <p:cNvCxnSpPr>
            <a:cxnSpLocks/>
          </p:cNvCxnSpPr>
          <p:nvPr/>
        </p:nvCxnSpPr>
        <p:spPr>
          <a:xfrm>
            <a:off x="5755012" y="959530"/>
            <a:ext cx="0" cy="425864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0861E45-61B8-2933-0AE0-830E0E5774FC}"/>
              </a:ext>
            </a:extLst>
          </p:cNvPr>
          <p:cNvCxnSpPr>
            <a:cxnSpLocks/>
          </p:cNvCxnSpPr>
          <p:nvPr/>
        </p:nvCxnSpPr>
        <p:spPr>
          <a:xfrm>
            <a:off x="5702687" y="1056014"/>
            <a:ext cx="0" cy="423713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E78F6D8D-B22A-177B-E97B-31F30D94BECD}"/>
              </a:ext>
            </a:extLst>
          </p:cNvPr>
          <p:cNvSpPr txBox="1"/>
          <p:nvPr/>
        </p:nvSpPr>
        <p:spPr>
          <a:xfrm>
            <a:off x="1454635" y="1865428"/>
            <a:ext cx="35996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rgbClr val="00B0F0"/>
                </a:solidFill>
              </a:rPr>
              <a:t>single winner election</a:t>
            </a:r>
            <a:endParaRPr lang="el-GR" dirty="0">
              <a:solidFill>
                <a:srgbClr val="00B0F0"/>
              </a:solidFill>
            </a:endParaRPr>
          </a:p>
          <a:p>
            <a:pPr algn="ctr"/>
            <a:r>
              <a:rPr lang="en-US" sz="1800" dirty="0"/>
              <a:t> m candidate proposals, </a:t>
            </a:r>
            <a:endParaRPr lang="el-GR" sz="1800" dirty="0"/>
          </a:p>
          <a:p>
            <a:pPr algn="ctr"/>
            <a:r>
              <a:rPr lang="el-GR" dirty="0"/>
              <a:t> </a:t>
            </a:r>
            <a:r>
              <a:rPr lang="en-US" sz="1800" dirty="0"/>
              <a:t>n voters</a:t>
            </a:r>
            <a:r>
              <a:rPr lang="el-GR" sz="1800" dirty="0"/>
              <a:t> 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F67DAD6-9601-7BBE-BC27-160E77BB8CF0}"/>
              </a:ext>
            </a:extLst>
          </p:cNvPr>
          <p:cNvSpPr txBox="1"/>
          <p:nvPr/>
        </p:nvSpPr>
        <p:spPr>
          <a:xfrm>
            <a:off x="6457719" y="1017657"/>
            <a:ext cx="28007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>
                <a:solidFill>
                  <a:srgbClr val="FFFF00"/>
                </a:solidFill>
                <a:latin typeface="Agency FB" panose="020B0503020202020204" pitchFamily="34" charset="0"/>
              </a:rPr>
              <a:t>Voters’ Preferences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B3F9CC8-1B24-A27C-EC67-D137D01DC5B3}"/>
              </a:ext>
            </a:extLst>
          </p:cNvPr>
          <p:cNvSpPr txBox="1"/>
          <p:nvPr/>
        </p:nvSpPr>
        <p:spPr>
          <a:xfrm>
            <a:off x="7391190" y="1666538"/>
            <a:ext cx="8139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B0F0"/>
                </a:solidFill>
              </a:rPr>
              <a:t>binary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1BBCADD-7CF4-A732-7BF5-19CE1691ADD1}"/>
              </a:ext>
            </a:extLst>
          </p:cNvPr>
          <p:cNvSpPr txBox="1"/>
          <p:nvPr/>
        </p:nvSpPr>
        <p:spPr>
          <a:xfrm>
            <a:off x="6700700" y="2516432"/>
            <a:ext cx="330489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for </a:t>
            </a:r>
            <a:r>
              <a:rPr lang="en-US" dirty="0">
                <a:solidFill>
                  <a:srgbClr val="00B050"/>
                </a:solidFill>
              </a:rPr>
              <a:t>all</a:t>
            </a:r>
            <a:r>
              <a:rPr lang="en-US" dirty="0">
                <a:solidFill>
                  <a:schemeClr val="tx1"/>
                </a:solidFill>
              </a:rPr>
              <a:t> issues    for a </a:t>
            </a:r>
            <a:r>
              <a:rPr lang="en-US" dirty="0">
                <a:solidFill>
                  <a:srgbClr val="00B050"/>
                </a:solidFill>
              </a:rPr>
              <a:t>subset</a:t>
            </a:r>
            <a:r>
              <a:rPr lang="en-US" dirty="0">
                <a:solidFill>
                  <a:schemeClr val="tx1"/>
                </a:solidFill>
              </a:rPr>
              <a:t> of 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b="1" dirty="0">
                <a:solidFill>
                  <a:srgbClr val="00B050"/>
                </a:solidFill>
                <a:latin typeface="Tempus Sans ITC" panose="04020404030D07020202" pitchFamily="82" charset="0"/>
              </a:rPr>
              <a:t>intrinsic</a:t>
            </a:r>
            <a:r>
              <a:rPr lang="en-US" dirty="0">
                <a:solidFill>
                  <a:schemeClr val="tx1"/>
                </a:solidFill>
              </a:rPr>
              <a:t>)         the issues</a:t>
            </a:r>
          </a:p>
          <a:p>
            <a:r>
              <a:rPr lang="en-US" dirty="0">
                <a:solidFill>
                  <a:srgbClr val="FF0000"/>
                </a:solidFill>
              </a:rPr>
              <a:t>                        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b="1" dirty="0">
                <a:solidFill>
                  <a:srgbClr val="00B050"/>
                </a:solidFill>
                <a:latin typeface="Tempus Sans ITC" panose="04020404030D07020202" pitchFamily="82" charset="0"/>
              </a:rPr>
              <a:t>revealed</a:t>
            </a:r>
            <a:r>
              <a:rPr lang="en-US" dirty="0">
                <a:solidFill>
                  <a:schemeClr val="tx1"/>
                </a:solidFill>
              </a:rPr>
              <a:t>) 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FF1149A-5F63-5340-9071-D0CE72074F25}"/>
              </a:ext>
            </a:extLst>
          </p:cNvPr>
          <p:cNvCxnSpPr>
            <a:cxnSpLocks/>
          </p:cNvCxnSpPr>
          <p:nvPr/>
        </p:nvCxnSpPr>
        <p:spPr>
          <a:xfrm flipH="1">
            <a:off x="7361855" y="2035870"/>
            <a:ext cx="407127" cy="464438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590BD96-AC80-B71F-39E0-AC4AD45B35C8}"/>
              </a:ext>
            </a:extLst>
          </p:cNvPr>
          <p:cNvCxnSpPr>
            <a:cxnSpLocks/>
          </p:cNvCxnSpPr>
          <p:nvPr/>
        </p:nvCxnSpPr>
        <p:spPr>
          <a:xfrm>
            <a:off x="7815938" y="2046788"/>
            <a:ext cx="319139" cy="464438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Graphic 44" descr="Checkbox Crossed with solid fill">
            <a:extLst>
              <a:ext uri="{FF2B5EF4-FFF2-40B4-BE49-F238E27FC236}">
                <a16:creationId xmlns:a16="http://schemas.microsoft.com/office/drawing/2014/main" id="{0EC6D85D-641E-ADD8-5456-2DB99B6047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09824" y="1609300"/>
            <a:ext cx="523219" cy="523219"/>
          </a:xfrm>
          <a:prstGeom prst="rect">
            <a:avLst/>
          </a:prstGeom>
        </p:spPr>
      </p:pic>
      <p:pic>
        <p:nvPicPr>
          <p:cNvPr id="46" name="Graphic 45" descr="Checkbox Checked with solid fill">
            <a:extLst>
              <a:ext uri="{FF2B5EF4-FFF2-40B4-BE49-F238E27FC236}">
                <a16:creationId xmlns:a16="http://schemas.microsoft.com/office/drawing/2014/main" id="{F93FFD8A-D2E8-6889-B53D-28E56D27BB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32528" y="1595760"/>
            <a:ext cx="523220" cy="52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0333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>
            <a:extLst>
              <a:ext uri="{FF2B5EF4-FFF2-40B4-BE49-F238E27FC236}">
                <a16:creationId xmlns:a16="http://schemas.microsoft.com/office/drawing/2014/main" id="{2E8C13AD-47CF-6222-42E7-A77D1210F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68" y="205872"/>
            <a:ext cx="2131357" cy="40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F8094BB-93DF-6BAA-6B07-A375122CC1C5}"/>
              </a:ext>
            </a:extLst>
          </p:cNvPr>
          <p:cNvSpPr txBox="1"/>
          <p:nvPr/>
        </p:nvSpPr>
        <p:spPr>
          <a:xfrm>
            <a:off x="2235804" y="1395224"/>
            <a:ext cx="21339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>
                <a:solidFill>
                  <a:srgbClr val="FFFF00"/>
                </a:solidFill>
                <a:latin typeface="Agency FB" panose="020B0503020202020204" pitchFamily="34" charset="0"/>
              </a:rPr>
              <a:t>Elections’ Setting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EFEB05D-79A9-E23F-16FB-2659B8C684A1}"/>
              </a:ext>
            </a:extLst>
          </p:cNvPr>
          <p:cNvSpPr/>
          <p:nvPr/>
        </p:nvSpPr>
        <p:spPr>
          <a:xfrm>
            <a:off x="1454635" y="744362"/>
            <a:ext cx="9055586" cy="4746033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A16E845-0EF8-7BBC-4394-6927B943C7B2}"/>
              </a:ext>
            </a:extLst>
          </p:cNvPr>
          <p:cNvCxnSpPr>
            <a:cxnSpLocks/>
          </p:cNvCxnSpPr>
          <p:nvPr/>
        </p:nvCxnSpPr>
        <p:spPr>
          <a:xfrm>
            <a:off x="5755012" y="959530"/>
            <a:ext cx="0" cy="425864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0861E45-61B8-2933-0AE0-830E0E5774FC}"/>
              </a:ext>
            </a:extLst>
          </p:cNvPr>
          <p:cNvCxnSpPr>
            <a:cxnSpLocks/>
          </p:cNvCxnSpPr>
          <p:nvPr/>
        </p:nvCxnSpPr>
        <p:spPr>
          <a:xfrm>
            <a:off x="5702687" y="1056014"/>
            <a:ext cx="0" cy="423713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E78F6D8D-B22A-177B-E97B-31F30D94BECD}"/>
              </a:ext>
            </a:extLst>
          </p:cNvPr>
          <p:cNvSpPr txBox="1"/>
          <p:nvPr/>
        </p:nvSpPr>
        <p:spPr>
          <a:xfrm>
            <a:off x="1454635" y="1865428"/>
            <a:ext cx="35996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rgbClr val="00B0F0"/>
                </a:solidFill>
              </a:rPr>
              <a:t>single winner election </a:t>
            </a:r>
            <a:endParaRPr lang="el-GR" dirty="0">
              <a:solidFill>
                <a:srgbClr val="00B0F0"/>
              </a:solidFill>
            </a:endParaRPr>
          </a:p>
          <a:p>
            <a:pPr algn="ctr"/>
            <a:r>
              <a:rPr lang="en-US" sz="1800" dirty="0"/>
              <a:t> m candidate proposals, </a:t>
            </a:r>
            <a:endParaRPr lang="el-GR" sz="1800" dirty="0"/>
          </a:p>
          <a:p>
            <a:pPr algn="ctr"/>
            <a:r>
              <a:rPr lang="el-GR" dirty="0"/>
              <a:t> </a:t>
            </a:r>
            <a:r>
              <a:rPr lang="en-US" sz="1800" dirty="0"/>
              <a:t>n voters</a:t>
            </a:r>
            <a:r>
              <a:rPr lang="el-GR" sz="1800" dirty="0"/>
              <a:t> 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F67DAD6-9601-7BBE-BC27-160E77BB8CF0}"/>
              </a:ext>
            </a:extLst>
          </p:cNvPr>
          <p:cNvSpPr txBox="1"/>
          <p:nvPr/>
        </p:nvSpPr>
        <p:spPr>
          <a:xfrm>
            <a:off x="6457719" y="1017657"/>
            <a:ext cx="28007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>
                <a:solidFill>
                  <a:srgbClr val="FFFF00"/>
                </a:solidFill>
                <a:latin typeface="Agency FB" panose="020B0503020202020204" pitchFamily="34" charset="0"/>
              </a:rPr>
              <a:t>Voters’ Preferences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B3F9CC8-1B24-A27C-EC67-D137D01DC5B3}"/>
              </a:ext>
            </a:extLst>
          </p:cNvPr>
          <p:cNvSpPr txBox="1"/>
          <p:nvPr/>
        </p:nvSpPr>
        <p:spPr>
          <a:xfrm>
            <a:off x="7391190" y="1666538"/>
            <a:ext cx="8139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B0F0"/>
                </a:solidFill>
              </a:rPr>
              <a:t>binary</a:t>
            </a:r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FF1149A-5F63-5340-9071-D0CE72074F25}"/>
              </a:ext>
            </a:extLst>
          </p:cNvPr>
          <p:cNvCxnSpPr>
            <a:cxnSpLocks/>
          </p:cNvCxnSpPr>
          <p:nvPr/>
        </p:nvCxnSpPr>
        <p:spPr>
          <a:xfrm flipH="1">
            <a:off x="7361855" y="2035870"/>
            <a:ext cx="407127" cy="464438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590BD96-AC80-B71F-39E0-AC4AD45B35C8}"/>
              </a:ext>
            </a:extLst>
          </p:cNvPr>
          <p:cNvCxnSpPr>
            <a:cxnSpLocks/>
          </p:cNvCxnSpPr>
          <p:nvPr/>
        </p:nvCxnSpPr>
        <p:spPr>
          <a:xfrm>
            <a:off x="7815938" y="2046788"/>
            <a:ext cx="319139" cy="464438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42EF4386-02CE-1DC5-A3FB-4473E278C57D}"/>
              </a:ext>
            </a:extLst>
          </p:cNvPr>
          <p:cNvSpPr txBox="1"/>
          <p:nvPr/>
        </p:nvSpPr>
        <p:spPr>
          <a:xfrm>
            <a:off x="6106661" y="3261119"/>
            <a:ext cx="43156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>
                <a:solidFill>
                  <a:srgbClr val="FFFF00"/>
                </a:solidFill>
                <a:latin typeface="Agency FB" panose="020B0503020202020204" pitchFamily="34" charset="0"/>
              </a:rPr>
              <a:t>Delegate Representatives</a:t>
            </a:r>
            <a:r>
              <a:rPr lang="en-US" sz="2000" u="sng" dirty="0">
                <a:solidFill>
                  <a:srgbClr val="FFFF00"/>
                </a:solidFill>
                <a:latin typeface="Agency FB" panose="020B0503020202020204" pitchFamily="34" charset="0"/>
              </a:rPr>
              <a:t> (</a:t>
            </a:r>
            <a:r>
              <a:rPr lang="en-US" sz="2000" u="sng" dirty="0" err="1">
                <a:solidFill>
                  <a:srgbClr val="FFFF00"/>
                </a:solidFill>
                <a:latin typeface="Agency FB" panose="020B0503020202020204" pitchFamily="34" charset="0"/>
              </a:rPr>
              <a:t>dReps</a:t>
            </a:r>
            <a:r>
              <a:rPr lang="en-US" sz="2000" u="sng" dirty="0">
                <a:solidFill>
                  <a:srgbClr val="FFFF00"/>
                </a:solidFill>
                <a:latin typeface="Agency FB" panose="020B0503020202020204" pitchFamily="34" charset="0"/>
              </a:rPr>
              <a:t>)</a:t>
            </a:r>
            <a:endParaRPr lang="en-US" sz="3200" u="sng" dirty="0">
              <a:solidFill>
                <a:srgbClr val="FFFF00"/>
              </a:solidFill>
              <a:latin typeface="Agency FB" panose="020B0503020202020204" pitchFamily="34" charset="0"/>
            </a:endParaRPr>
          </a:p>
        </p:txBody>
      </p:sp>
      <p:pic>
        <p:nvPicPr>
          <p:cNvPr id="45" name="Graphic 44" descr="Checkbox Crossed with solid fill">
            <a:extLst>
              <a:ext uri="{FF2B5EF4-FFF2-40B4-BE49-F238E27FC236}">
                <a16:creationId xmlns:a16="http://schemas.microsoft.com/office/drawing/2014/main" id="{0EC6D85D-641E-ADD8-5456-2DB99B6047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09824" y="1609300"/>
            <a:ext cx="523219" cy="523219"/>
          </a:xfrm>
          <a:prstGeom prst="rect">
            <a:avLst/>
          </a:prstGeom>
        </p:spPr>
      </p:pic>
      <p:pic>
        <p:nvPicPr>
          <p:cNvPr id="46" name="Graphic 45" descr="Checkbox Checked with solid fill">
            <a:extLst>
              <a:ext uri="{FF2B5EF4-FFF2-40B4-BE49-F238E27FC236}">
                <a16:creationId xmlns:a16="http://schemas.microsoft.com/office/drawing/2014/main" id="{F93FFD8A-D2E8-6889-B53D-28E56D27BB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32528" y="1595760"/>
            <a:ext cx="523220" cy="5232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FFE19B3-0E1B-E5A7-194E-6A9F52EF3A63}"/>
              </a:ext>
            </a:extLst>
          </p:cNvPr>
          <p:cNvSpPr txBox="1"/>
          <p:nvPr/>
        </p:nvSpPr>
        <p:spPr>
          <a:xfrm>
            <a:off x="6700700" y="2516432"/>
            <a:ext cx="330489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for </a:t>
            </a:r>
            <a:r>
              <a:rPr lang="en-US" dirty="0">
                <a:solidFill>
                  <a:srgbClr val="00B050"/>
                </a:solidFill>
              </a:rPr>
              <a:t>all</a:t>
            </a:r>
            <a:r>
              <a:rPr lang="en-US" dirty="0">
                <a:solidFill>
                  <a:schemeClr val="tx1"/>
                </a:solidFill>
              </a:rPr>
              <a:t> issues    for a </a:t>
            </a:r>
            <a:r>
              <a:rPr lang="en-US" dirty="0">
                <a:solidFill>
                  <a:srgbClr val="00B050"/>
                </a:solidFill>
              </a:rPr>
              <a:t>subset</a:t>
            </a:r>
            <a:r>
              <a:rPr lang="en-US" dirty="0">
                <a:solidFill>
                  <a:schemeClr val="tx1"/>
                </a:solidFill>
              </a:rPr>
              <a:t> of 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b="1" dirty="0">
                <a:solidFill>
                  <a:srgbClr val="00B050"/>
                </a:solidFill>
                <a:latin typeface="Tempus Sans ITC" panose="04020404030D07020202" pitchFamily="82" charset="0"/>
              </a:rPr>
              <a:t>intrinsic</a:t>
            </a:r>
            <a:r>
              <a:rPr lang="en-US" dirty="0">
                <a:solidFill>
                  <a:schemeClr val="tx1"/>
                </a:solidFill>
              </a:rPr>
              <a:t>)         the issues</a:t>
            </a:r>
          </a:p>
          <a:p>
            <a:r>
              <a:rPr lang="en-US" dirty="0">
                <a:solidFill>
                  <a:srgbClr val="FF0000"/>
                </a:solidFill>
              </a:rPr>
              <a:t>                        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b="1" dirty="0">
                <a:solidFill>
                  <a:srgbClr val="00B050"/>
                </a:solidFill>
                <a:latin typeface="Tempus Sans ITC" panose="04020404030D07020202" pitchFamily="82" charset="0"/>
              </a:rPr>
              <a:t>revealed</a:t>
            </a:r>
            <a:r>
              <a:rPr lang="en-US" dirty="0">
                <a:solidFill>
                  <a:schemeClr val="tx1"/>
                </a:solidFill>
              </a:rPr>
              <a:t>)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FC58FA-1E16-86C7-F135-AA59A7DEB90C}"/>
              </a:ext>
            </a:extLst>
          </p:cNvPr>
          <p:cNvSpPr txBox="1"/>
          <p:nvPr/>
        </p:nvSpPr>
        <p:spPr>
          <a:xfrm>
            <a:off x="5716324" y="3893732"/>
            <a:ext cx="4163647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B0F0"/>
                </a:solidFill>
              </a:rPr>
              <a:t>attract voters</a:t>
            </a:r>
          </a:p>
          <a:p>
            <a:pPr algn="ctr"/>
            <a:r>
              <a:rPr lang="en-US" sz="1900" dirty="0"/>
              <a:t>by </a:t>
            </a:r>
            <a:r>
              <a:rPr lang="en-US" sz="1900" dirty="0">
                <a:solidFill>
                  <a:srgbClr val="00B050"/>
                </a:solidFill>
              </a:rPr>
              <a:t>advertising intended ballots</a:t>
            </a:r>
            <a:r>
              <a:rPr lang="en-US" sz="1900" dirty="0"/>
              <a:t> </a:t>
            </a:r>
            <a:endParaRPr lang="el-GR" sz="1900" dirty="0"/>
          </a:p>
          <a:p>
            <a:pPr algn="ctr"/>
            <a:r>
              <a:rPr lang="en-US" sz="1900" dirty="0"/>
              <a:t>if there is a </a:t>
            </a:r>
            <a:r>
              <a:rPr lang="en-US" sz="1900" dirty="0">
                <a:solidFill>
                  <a:srgbClr val="00B0F0"/>
                </a:solidFill>
              </a:rPr>
              <a:t>sufficient agreement </a:t>
            </a:r>
          </a:p>
          <a:p>
            <a:pPr algn="ctr"/>
            <a:r>
              <a:rPr lang="en-US" sz="1400" dirty="0"/>
              <a:t>(over a certain threshold, under Hamming distance)</a:t>
            </a:r>
          </a:p>
        </p:txBody>
      </p:sp>
    </p:spTree>
    <p:extLst>
      <p:ext uri="{BB962C8B-B14F-4D97-AF65-F5344CB8AC3E}">
        <p14:creationId xmlns:p14="http://schemas.microsoft.com/office/powerpoint/2010/main" val="352986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>
            <a:extLst>
              <a:ext uri="{FF2B5EF4-FFF2-40B4-BE49-F238E27FC236}">
                <a16:creationId xmlns:a16="http://schemas.microsoft.com/office/drawing/2014/main" id="{2E8C13AD-47CF-6222-42E7-A77D1210F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68" y="205872"/>
            <a:ext cx="2131357" cy="40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F8094BB-93DF-6BAA-6B07-A375122CC1C5}"/>
              </a:ext>
            </a:extLst>
          </p:cNvPr>
          <p:cNvSpPr txBox="1"/>
          <p:nvPr/>
        </p:nvSpPr>
        <p:spPr>
          <a:xfrm>
            <a:off x="2235804" y="1395224"/>
            <a:ext cx="21339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>
                <a:solidFill>
                  <a:srgbClr val="FFFF00"/>
                </a:solidFill>
                <a:latin typeface="Agency FB" panose="020B0503020202020204" pitchFamily="34" charset="0"/>
              </a:rPr>
              <a:t>Elections’ Setting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EFEB05D-79A9-E23F-16FB-2659B8C684A1}"/>
              </a:ext>
            </a:extLst>
          </p:cNvPr>
          <p:cNvSpPr/>
          <p:nvPr/>
        </p:nvSpPr>
        <p:spPr>
          <a:xfrm>
            <a:off x="1454635" y="744362"/>
            <a:ext cx="9055586" cy="4746033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A16E845-0EF8-7BBC-4394-6927B943C7B2}"/>
              </a:ext>
            </a:extLst>
          </p:cNvPr>
          <p:cNvCxnSpPr>
            <a:cxnSpLocks/>
          </p:cNvCxnSpPr>
          <p:nvPr/>
        </p:nvCxnSpPr>
        <p:spPr>
          <a:xfrm>
            <a:off x="5755012" y="959530"/>
            <a:ext cx="0" cy="425864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0861E45-61B8-2933-0AE0-830E0E5774FC}"/>
              </a:ext>
            </a:extLst>
          </p:cNvPr>
          <p:cNvCxnSpPr>
            <a:cxnSpLocks/>
          </p:cNvCxnSpPr>
          <p:nvPr/>
        </p:nvCxnSpPr>
        <p:spPr>
          <a:xfrm>
            <a:off x="5702687" y="1056014"/>
            <a:ext cx="0" cy="423713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E78F6D8D-B22A-177B-E97B-31F30D94BECD}"/>
              </a:ext>
            </a:extLst>
          </p:cNvPr>
          <p:cNvSpPr txBox="1"/>
          <p:nvPr/>
        </p:nvSpPr>
        <p:spPr>
          <a:xfrm>
            <a:off x="1454635" y="1865428"/>
            <a:ext cx="35996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rgbClr val="00B0F0"/>
                </a:solidFill>
              </a:rPr>
              <a:t>single winner election </a:t>
            </a:r>
            <a:endParaRPr lang="el-GR" dirty="0">
              <a:solidFill>
                <a:srgbClr val="00B0F0"/>
              </a:solidFill>
            </a:endParaRPr>
          </a:p>
          <a:p>
            <a:pPr algn="ctr"/>
            <a:r>
              <a:rPr lang="en-US" sz="1800" dirty="0"/>
              <a:t> m candidate proposals, </a:t>
            </a:r>
            <a:endParaRPr lang="el-GR" sz="1800" dirty="0"/>
          </a:p>
          <a:p>
            <a:pPr algn="ctr"/>
            <a:r>
              <a:rPr lang="el-GR" dirty="0"/>
              <a:t> </a:t>
            </a:r>
            <a:r>
              <a:rPr lang="en-US" sz="1800" dirty="0"/>
              <a:t>n voters</a:t>
            </a:r>
            <a:r>
              <a:rPr lang="el-GR" sz="1800" dirty="0"/>
              <a:t> 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F67DAD6-9601-7BBE-BC27-160E77BB8CF0}"/>
              </a:ext>
            </a:extLst>
          </p:cNvPr>
          <p:cNvSpPr txBox="1"/>
          <p:nvPr/>
        </p:nvSpPr>
        <p:spPr>
          <a:xfrm>
            <a:off x="6457719" y="1017657"/>
            <a:ext cx="28007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>
                <a:solidFill>
                  <a:srgbClr val="FFFF00"/>
                </a:solidFill>
                <a:latin typeface="Agency FB" panose="020B0503020202020204" pitchFamily="34" charset="0"/>
              </a:rPr>
              <a:t>Voters’ Preferences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B3F9CC8-1B24-A27C-EC67-D137D01DC5B3}"/>
              </a:ext>
            </a:extLst>
          </p:cNvPr>
          <p:cNvSpPr txBox="1"/>
          <p:nvPr/>
        </p:nvSpPr>
        <p:spPr>
          <a:xfrm>
            <a:off x="7391190" y="1666538"/>
            <a:ext cx="8139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B0F0"/>
                </a:solidFill>
              </a:rPr>
              <a:t>binary</a:t>
            </a:r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FF1149A-5F63-5340-9071-D0CE72074F25}"/>
              </a:ext>
            </a:extLst>
          </p:cNvPr>
          <p:cNvCxnSpPr>
            <a:cxnSpLocks/>
          </p:cNvCxnSpPr>
          <p:nvPr/>
        </p:nvCxnSpPr>
        <p:spPr>
          <a:xfrm flipH="1">
            <a:off x="7361855" y="2035870"/>
            <a:ext cx="407127" cy="464438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590BD96-AC80-B71F-39E0-AC4AD45B35C8}"/>
              </a:ext>
            </a:extLst>
          </p:cNvPr>
          <p:cNvCxnSpPr>
            <a:cxnSpLocks/>
          </p:cNvCxnSpPr>
          <p:nvPr/>
        </p:nvCxnSpPr>
        <p:spPr>
          <a:xfrm>
            <a:off x="7815938" y="2046788"/>
            <a:ext cx="319139" cy="464438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Graphic 44" descr="Checkbox Crossed with solid fill">
            <a:extLst>
              <a:ext uri="{FF2B5EF4-FFF2-40B4-BE49-F238E27FC236}">
                <a16:creationId xmlns:a16="http://schemas.microsoft.com/office/drawing/2014/main" id="{0EC6D85D-641E-ADD8-5456-2DB99B6047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09824" y="1609300"/>
            <a:ext cx="523219" cy="523219"/>
          </a:xfrm>
          <a:prstGeom prst="rect">
            <a:avLst/>
          </a:prstGeom>
        </p:spPr>
      </p:pic>
      <p:pic>
        <p:nvPicPr>
          <p:cNvPr id="46" name="Graphic 45" descr="Checkbox Checked with solid fill">
            <a:extLst>
              <a:ext uri="{FF2B5EF4-FFF2-40B4-BE49-F238E27FC236}">
                <a16:creationId xmlns:a16="http://schemas.microsoft.com/office/drawing/2014/main" id="{F93FFD8A-D2E8-6889-B53D-28E56D27BB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32528" y="1595760"/>
            <a:ext cx="523220" cy="523220"/>
          </a:xfrm>
          <a:prstGeom prst="rect">
            <a:avLst/>
          </a:prstGeom>
        </p:spPr>
      </p:pic>
      <p:cxnSp>
        <p:nvCxnSpPr>
          <p:cNvPr id="48" name="Connector: Elbow 47">
            <a:extLst>
              <a:ext uri="{FF2B5EF4-FFF2-40B4-BE49-F238E27FC236}">
                <a16:creationId xmlns:a16="http://schemas.microsoft.com/office/drawing/2014/main" id="{5DBAF9C4-BE8A-87FF-5E7C-4AC250E957E0}"/>
              </a:ext>
            </a:extLst>
          </p:cNvPr>
          <p:cNvCxnSpPr>
            <a:cxnSpLocks/>
          </p:cNvCxnSpPr>
          <p:nvPr/>
        </p:nvCxnSpPr>
        <p:spPr>
          <a:xfrm rot="16200000" flipH="1">
            <a:off x="3336920" y="3241745"/>
            <a:ext cx="440392" cy="405254"/>
          </a:xfrm>
          <a:prstGeom prst="bentConnector3">
            <a:avLst>
              <a:gd name="adj1" fmla="val 50000"/>
            </a:avLst>
          </a:prstGeom>
          <a:ln w="190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2FB05783-A353-0C58-5815-0B9B8DE24324}"/>
              </a:ext>
            </a:extLst>
          </p:cNvPr>
          <p:cNvSpPr txBox="1"/>
          <p:nvPr/>
        </p:nvSpPr>
        <p:spPr>
          <a:xfrm>
            <a:off x="6700700" y="2516432"/>
            <a:ext cx="330489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for </a:t>
            </a:r>
            <a:r>
              <a:rPr lang="en-US" dirty="0">
                <a:solidFill>
                  <a:srgbClr val="00B050"/>
                </a:solidFill>
              </a:rPr>
              <a:t>all</a:t>
            </a:r>
            <a:r>
              <a:rPr lang="en-US" dirty="0">
                <a:solidFill>
                  <a:schemeClr val="tx1"/>
                </a:solidFill>
              </a:rPr>
              <a:t> issues    for a </a:t>
            </a:r>
            <a:r>
              <a:rPr lang="en-US" dirty="0">
                <a:solidFill>
                  <a:srgbClr val="00B050"/>
                </a:solidFill>
              </a:rPr>
              <a:t>subset</a:t>
            </a:r>
            <a:r>
              <a:rPr lang="en-US" dirty="0">
                <a:solidFill>
                  <a:schemeClr val="tx1"/>
                </a:solidFill>
              </a:rPr>
              <a:t> of 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b="1" dirty="0">
                <a:solidFill>
                  <a:srgbClr val="00B050"/>
                </a:solidFill>
                <a:latin typeface="Tempus Sans ITC" panose="04020404030D07020202" pitchFamily="82" charset="0"/>
              </a:rPr>
              <a:t>intrinsic</a:t>
            </a:r>
            <a:r>
              <a:rPr lang="en-US" dirty="0">
                <a:solidFill>
                  <a:schemeClr val="tx1"/>
                </a:solidFill>
              </a:rPr>
              <a:t>)         the issues</a:t>
            </a:r>
          </a:p>
          <a:p>
            <a:r>
              <a:rPr lang="en-US" dirty="0">
                <a:solidFill>
                  <a:srgbClr val="FF0000"/>
                </a:solidFill>
              </a:rPr>
              <a:t>                        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b="1" dirty="0">
                <a:solidFill>
                  <a:srgbClr val="00B050"/>
                </a:solidFill>
                <a:latin typeface="Tempus Sans ITC" panose="04020404030D07020202" pitchFamily="82" charset="0"/>
              </a:rPr>
              <a:t>revealed</a:t>
            </a:r>
            <a:r>
              <a:rPr lang="en-US" dirty="0">
                <a:solidFill>
                  <a:schemeClr val="tx1"/>
                </a:solidFill>
              </a:rPr>
              <a:t>)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6ECC5E-C858-98D6-325E-D3EE2A2FFC71}"/>
              </a:ext>
            </a:extLst>
          </p:cNvPr>
          <p:cNvSpPr txBox="1"/>
          <p:nvPr/>
        </p:nvSpPr>
        <p:spPr>
          <a:xfrm>
            <a:off x="6106661" y="3261119"/>
            <a:ext cx="43156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>
                <a:solidFill>
                  <a:srgbClr val="FFFF00"/>
                </a:solidFill>
                <a:latin typeface="Agency FB" panose="020B0503020202020204" pitchFamily="34" charset="0"/>
              </a:rPr>
              <a:t>Delegate Representatives</a:t>
            </a:r>
            <a:r>
              <a:rPr lang="en-US" sz="2000" u="sng" dirty="0">
                <a:solidFill>
                  <a:srgbClr val="FFFF00"/>
                </a:solidFill>
                <a:latin typeface="Agency FB" panose="020B0503020202020204" pitchFamily="34" charset="0"/>
              </a:rPr>
              <a:t> (</a:t>
            </a:r>
            <a:r>
              <a:rPr lang="en-US" sz="2000" u="sng" dirty="0" err="1">
                <a:solidFill>
                  <a:srgbClr val="FFFF00"/>
                </a:solidFill>
                <a:latin typeface="Agency FB" panose="020B0503020202020204" pitchFamily="34" charset="0"/>
              </a:rPr>
              <a:t>dReps</a:t>
            </a:r>
            <a:r>
              <a:rPr lang="en-US" sz="2000" u="sng" dirty="0">
                <a:solidFill>
                  <a:srgbClr val="FFFF00"/>
                </a:solidFill>
                <a:latin typeface="Agency FB" panose="020B0503020202020204" pitchFamily="34" charset="0"/>
              </a:rPr>
              <a:t>)</a:t>
            </a:r>
            <a:endParaRPr lang="en-US" sz="3200" u="sng" dirty="0">
              <a:solidFill>
                <a:srgbClr val="FFFF00"/>
              </a:solidFill>
              <a:latin typeface="Agency FB" panose="020B0503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8DE763-40AF-9A69-931F-504A9C7A6082}"/>
              </a:ext>
            </a:extLst>
          </p:cNvPr>
          <p:cNvSpPr txBox="1"/>
          <p:nvPr/>
        </p:nvSpPr>
        <p:spPr>
          <a:xfrm>
            <a:off x="1542104" y="3537286"/>
            <a:ext cx="164016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       voters</a:t>
            </a:r>
            <a:r>
              <a:rPr lang="en-US" sz="2400" dirty="0"/>
              <a:t> </a:t>
            </a:r>
          </a:p>
          <a:p>
            <a:r>
              <a:rPr lang="en-US" sz="1600" dirty="0"/>
              <a:t>       who didn’t </a:t>
            </a:r>
            <a:br>
              <a:rPr lang="en-US" sz="1600" dirty="0"/>
            </a:br>
            <a:r>
              <a:rPr lang="en-US" sz="1600" dirty="0"/>
              <a:t>           delegate</a:t>
            </a:r>
            <a:r>
              <a:rPr lang="en-US" sz="2400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59357F-CD05-498A-52E3-B5D1128149D2}"/>
              </a:ext>
            </a:extLst>
          </p:cNvPr>
          <p:cNvSpPr txBox="1"/>
          <p:nvPr/>
        </p:nvSpPr>
        <p:spPr>
          <a:xfrm>
            <a:off x="1449340" y="4678121"/>
            <a:ext cx="53334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proposal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00B050"/>
                </a:solidFill>
              </a:rPr>
              <a:t>with maximal approvals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FF00"/>
                </a:solidFill>
              </a:rPr>
              <a:t>wins</a:t>
            </a:r>
            <a:endParaRPr lang="el-GR" sz="2000" dirty="0">
              <a:solidFill>
                <a:srgbClr val="FFFF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67028A-3E90-FE6B-1930-4B409D63AA15}"/>
              </a:ext>
            </a:extLst>
          </p:cNvPr>
          <p:cNvSpPr txBox="1"/>
          <p:nvPr/>
        </p:nvSpPr>
        <p:spPr>
          <a:xfrm>
            <a:off x="2297212" y="2854844"/>
            <a:ext cx="25121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Who casts a ballot?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31D2AB-23BC-9FBE-CE68-787FBD2803B6}"/>
              </a:ext>
            </a:extLst>
          </p:cNvPr>
          <p:cNvSpPr txBox="1"/>
          <p:nvPr/>
        </p:nvSpPr>
        <p:spPr>
          <a:xfrm>
            <a:off x="5716324" y="3893732"/>
            <a:ext cx="4163647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B0F0"/>
                </a:solidFill>
              </a:rPr>
              <a:t>attract voters</a:t>
            </a:r>
          </a:p>
          <a:p>
            <a:pPr algn="ctr"/>
            <a:r>
              <a:rPr lang="en-US" sz="1900" dirty="0"/>
              <a:t>by </a:t>
            </a:r>
            <a:r>
              <a:rPr lang="en-US" sz="1900" dirty="0">
                <a:solidFill>
                  <a:srgbClr val="00B050"/>
                </a:solidFill>
              </a:rPr>
              <a:t>advertising intended ballots</a:t>
            </a:r>
            <a:r>
              <a:rPr lang="en-US" sz="1900" dirty="0"/>
              <a:t> </a:t>
            </a:r>
            <a:endParaRPr lang="el-GR" sz="1900" dirty="0"/>
          </a:p>
          <a:p>
            <a:pPr algn="ctr"/>
            <a:r>
              <a:rPr lang="en-US" sz="1900" dirty="0"/>
              <a:t>if there is a </a:t>
            </a:r>
            <a:r>
              <a:rPr lang="en-US" sz="1900" dirty="0">
                <a:solidFill>
                  <a:srgbClr val="00B0F0"/>
                </a:solidFill>
              </a:rPr>
              <a:t>sufficient agreement </a:t>
            </a:r>
          </a:p>
          <a:p>
            <a:pPr algn="ctr"/>
            <a:r>
              <a:rPr lang="en-US" sz="1400" dirty="0"/>
              <a:t>(over a certain threshold, under Hamming distance)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61EB62-5830-7915-9D61-520EF790EB51}"/>
              </a:ext>
            </a:extLst>
          </p:cNvPr>
          <p:cNvSpPr txBox="1"/>
          <p:nvPr/>
        </p:nvSpPr>
        <p:spPr>
          <a:xfrm>
            <a:off x="3533924" y="3565655"/>
            <a:ext cx="2734520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0B050"/>
                </a:solidFill>
              </a:rPr>
              <a:t>dReps</a:t>
            </a:r>
            <a:r>
              <a:rPr lang="en-US" sz="2400" dirty="0"/>
              <a:t> </a:t>
            </a:r>
          </a:p>
          <a:p>
            <a:r>
              <a:rPr lang="en-US" sz="1400" dirty="0"/>
              <a:t>(weight=#voters                                   they represent)</a:t>
            </a:r>
            <a:r>
              <a:rPr lang="en-US" sz="2400" dirty="0"/>
              <a:t>                </a:t>
            </a:r>
          </a:p>
        </p:txBody>
      </p: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AE8211FC-196F-1E8E-9575-CC296E25EFED}"/>
              </a:ext>
            </a:extLst>
          </p:cNvPr>
          <p:cNvCxnSpPr>
            <a:cxnSpLocks/>
          </p:cNvCxnSpPr>
          <p:nvPr/>
        </p:nvCxnSpPr>
        <p:spPr>
          <a:xfrm rot="5400000">
            <a:off x="2855894" y="3237135"/>
            <a:ext cx="440392" cy="405254"/>
          </a:xfrm>
          <a:prstGeom prst="bentConnector3">
            <a:avLst>
              <a:gd name="adj1" fmla="val 50000"/>
            </a:avLst>
          </a:prstGeom>
          <a:ln w="190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266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>
            <a:extLst>
              <a:ext uri="{FF2B5EF4-FFF2-40B4-BE49-F238E27FC236}">
                <a16:creationId xmlns:a16="http://schemas.microsoft.com/office/drawing/2014/main" id="{2E8C13AD-47CF-6222-42E7-A77D1210F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68" y="205872"/>
            <a:ext cx="2131357" cy="40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F8094BB-93DF-6BAA-6B07-A375122CC1C5}"/>
              </a:ext>
            </a:extLst>
          </p:cNvPr>
          <p:cNvSpPr txBox="1"/>
          <p:nvPr/>
        </p:nvSpPr>
        <p:spPr>
          <a:xfrm>
            <a:off x="2235804" y="1395224"/>
            <a:ext cx="21339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>
                <a:solidFill>
                  <a:srgbClr val="FFFF00"/>
                </a:solidFill>
                <a:latin typeface="Agency FB" panose="020B0503020202020204" pitchFamily="34" charset="0"/>
              </a:rPr>
              <a:t>Elections’ Setting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EFEB05D-79A9-E23F-16FB-2659B8C684A1}"/>
              </a:ext>
            </a:extLst>
          </p:cNvPr>
          <p:cNvSpPr/>
          <p:nvPr/>
        </p:nvSpPr>
        <p:spPr>
          <a:xfrm>
            <a:off x="1454635" y="744362"/>
            <a:ext cx="9055586" cy="4746033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A16E845-0EF8-7BBC-4394-6927B943C7B2}"/>
              </a:ext>
            </a:extLst>
          </p:cNvPr>
          <p:cNvCxnSpPr>
            <a:cxnSpLocks/>
          </p:cNvCxnSpPr>
          <p:nvPr/>
        </p:nvCxnSpPr>
        <p:spPr>
          <a:xfrm>
            <a:off x="5755012" y="959530"/>
            <a:ext cx="0" cy="425864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0861E45-61B8-2933-0AE0-830E0E5774FC}"/>
              </a:ext>
            </a:extLst>
          </p:cNvPr>
          <p:cNvCxnSpPr>
            <a:cxnSpLocks/>
          </p:cNvCxnSpPr>
          <p:nvPr/>
        </p:nvCxnSpPr>
        <p:spPr>
          <a:xfrm>
            <a:off x="5702687" y="1056014"/>
            <a:ext cx="0" cy="423713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E78F6D8D-B22A-177B-E97B-31F30D94BECD}"/>
              </a:ext>
            </a:extLst>
          </p:cNvPr>
          <p:cNvSpPr txBox="1"/>
          <p:nvPr/>
        </p:nvSpPr>
        <p:spPr>
          <a:xfrm>
            <a:off x="1454635" y="1865428"/>
            <a:ext cx="35996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rgbClr val="00B0F0"/>
                </a:solidFill>
              </a:rPr>
              <a:t>single winner election </a:t>
            </a:r>
            <a:endParaRPr lang="el-GR" dirty="0">
              <a:solidFill>
                <a:srgbClr val="00B0F0"/>
              </a:solidFill>
            </a:endParaRPr>
          </a:p>
          <a:p>
            <a:pPr algn="ctr"/>
            <a:r>
              <a:rPr lang="en-US" sz="1800" dirty="0"/>
              <a:t> m candidate proposals, </a:t>
            </a:r>
            <a:endParaRPr lang="el-GR" sz="1800" dirty="0"/>
          </a:p>
          <a:p>
            <a:pPr algn="ctr"/>
            <a:r>
              <a:rPr lang="el-GR" dirty="0"/>
              <a:t> </a:t>
            </a:r>
            <a:r>
              <a:rPr lang="en-US" sz="1800" dirty="0"/>
              <a:t>n voters</a:t>
            </a:r>
            <a:r>
              <a:rPr lang="el-GR" sz="1800" dirty="0"/>
              <a:t> 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F67DAD6-9601-7BBE-BC27-160E77BB8CF0}"/>
              </a:ext>
            </a:extLst>
          </p:cNvPr>
          <p:cNvSpPr txBox="1"/>
          <p:nvPr/>
        </p:nvSpPr>
        <p:spPr>
          <a:xfrm>
            <a:off x="6457719" y="1017657"/>
            <a:ext cx="28007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>
                <a:solidFill>
                  <a:srgbClr val="FFFF00"/>
                </a:solidFill>
                <a:latin typeface="Agency FB" panose="020B0503020202020204" pitchFamily="34" charset="0"/>
              </a:rPr>
              <a:t>Voters’ Preferences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B3F9CC8-1B24-A27C-EC67-D137D01DC5B3}"/>
              </a:ext>
            </a:extLst>
          </p:cNvPr>
          <p:cNvSpPr txBox="1"/>
          <p:nvPr/>
        </p:nvSpPr>
        <p:spPr>
          <a:xfrm>
            <a:off x="7391190" y="1666538"/>
            <a:ext cx="8139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B0F0"/>
                </a:solidFill>
              </a:rPr>
              <a:t>binary</a:t>
            </a:r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FF1149A-5F63-5340-9071-D0CE72074F25}"/>
              </a:ext>
            </a:extLst>
          </p:cNvPr>
          <p:cNvCxnSpPr>
            <a:cxnSpLocks/>
          </p:cNvCxnSpPr>
          <p:nvPr/>
        </p:nvCxnSpPr>
        <p:spPr>
          <a:xfrm flipH="1">
            <a:off x="7361855" y="2035870"/>
            <a:ext cx="407127" cy="464438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590BD96-AC80-B71F-39E0-AC4AD45B35C8}"/>
              </a:ext>
            </a:extLst>
          </p:cNvPr>
          <p:cNvCxnSpPr>
            <a:cxnSpLocks/>
          </p:cNvCxnSpPr>
          <p:nvPr/>
        </p:nvCxnSpPr>
        <p:spPr>
          <a:xfrm>
            <a:off x="7815938" y="2046788"/>
            <a:ext cx="319139" cy="464438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Graphic 44" descr="Checkbox Crossed with solid fill">
            <a:extLst>
              <a:ext uri="{FF2B5EF4-FFF2-40B4-BE49-F238E27FC236}">
                <a16:creationId xmlns:a16="http://schemas.microsoft.com/office/drawing/2014/main" id="{0EC6D85D-641E-ADD8-5456-2DB99B6047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09824" y="1609300"/>
            <a:ext cx="523219" cy="523219"/>
          </a:xfrm>
          <a:prstGeom prst="rect">
            <a:avLst/>
          </a:prstGeom>
        </p:spPr>
      </p:pic>
      <p:pic>
        <p:nvPicPr>
          <p:cNvPr id="46" name="Graphic 45" descr="Checkbox Checked with solid fill">
            <a:extLst>
              <a:ext uri="{FF2B5EF4-FFF2-40B4-BE49-F238E27FC236}">
                <a16:creationId xmlns:a16="http://schemas.microsoft.com/office/drawing/2014/main" id="{F93FFD8A-D2E8-6889-B53D-28E56D27BB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32528" y="1595760"/>
            <a:ext cx="523220" cy="523220"/>
          </a:xfrm>
          <a:prstGeom prst="rect">
            <a:avLst/>
          </a:prstGeom>
        </p:spPr>
      </p:pic>
      <p:sp>
        <p:nvSpPr>
          <p:cNvPr id="54" name="TextBox 43">
            <a:extLst>
              <a:ext uri="{FF2B5EF4-FFF2-40B4-BE49-F238E27FC236}">
                <a16:creationId xmlns:a16="http://schemas.microsoft.com/office/drawing/2014/main" id="{85578DD1-519B-2AAC-9664-3084260CAC98}"/>
              </a:ext>
            </a:extLst>
          </p:cNvPr>
          <p:cNvSpPr txBox="1"/>
          <p:nvPr/>
        </p:nvSpPr>
        <p:spPr>
          <a:xfrm>
            <a:off x="332607" y="5559291"/>
            <a:ext cx="6290243" cy="707886"/>
          </a:xfrm>
          <a:prstGeom prst="rect">
            <a:avLst/>
          </a:prstGeom>
          <a:noFill/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specify </a:t>
            </a:r>
            <a:r>
              <a:rPr lang="en-US" sz="2000" dirty="0">
                <a:solidFill>
                  <a:srgbClr val="00B050"/>
                </a:solidFill>
              </a:rPr>
              <a:t>advertised ballots</a:t>
            </a:r>
            <a:r>
              <a:rPr lang="en-US" sz="2000" dirty="0">
                <a:solidFill>
                  <a:schemeClr val="tx1"/>
                </a:solidFill>
              </a:rPr>
              <a:t> for all </a:t>
            </a:r>
            <a:r>
              <a:rPr lang="en-US" sz="2000" dirty="0" err="1">
                <a:solidFill>
                  <a:schemeClr val="tx1"/>
                </a:solidFill>
              </a:rPr>
              <a:t>dReps</a:t>
            </a:r>
            <a:r>
              <a:rPr lang="en-US" sz="2000" dirty="0">
                <a:solidFill>
                  <a:schemeClr val="tx1"/>
                </a:solidFill>
              </a:rPr>
              <a:t> to achieve a </a:t>
            </a:r>
            <a:r>
              <a:rPr lang="el-GR" sz="2000" dirty="0">
                <a:solidFill>
                  <a:srgbClr val="00B0F0"/>
                </a:solidFill>
              </a:rPr>
              <a:t>ρ-</a:t>
            </a:r>
            <a:r>
              <a:rPr lang="en-US" sz="2000" dirty="0" err="1">
                <a:solidFill>
                  <a:srgbClr val="00B0F0"/>
                </a:solidFill>
              </a:rPr>
              <a:t>apx</a:t>
            </a:r>
            <a:endParaRPr lang="en-US" sz="2000" dirty="0">
              <a:solidFill>
                <a:srgbClr val="00B0F0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0F3325D-68FF-F686-9A3A-DE9550C45365}"/>
              </a:ext>
            </a:extLst>
          </p:cNvPr>
          <p:cNvSpPr txBox="1"/>
          <p:nvPr/>
        </p:nvSpPr>
        <p:spPr>
          <a:xfrm>
            <a:off x="605058" y="5351959"/>
            <a:ext cx="752830" cy="461665"/>
          </a:xfrm>
          <a:prstGeom prst="rect">
            <a:avLst/>
          </a:prstGeom>
          <a:solidFill>
            <a:srgbClr val="29292B"/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Ink Free" panose="03080402000500000000" pitchFamily="66" charset="0"/>
              </a:rPr>
              <a:t>goal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64254774-5092-CAC7-D658-08CD1DD23BF4}"/>
              </a:ext>
            </a:extLst>
          </p:cNvPr>
          <p:cNvCxnSpPr>
            <a:cxnSpLocks/>
          </p:cNvCxnSpPr>
          <p:nvPr/>
        </p:nvCxnSpPr>
        <p:spPr>
          <a:xfrm>
            <a:off x="6550990" y="6069979"/>
            <a:ext cx="1014428" cy="0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D8AAF4B7-99CB-620E-5C01-51DDE1CA53D1}"/>
              </a:ext>
            </a:extLst>
          </p:cNvPr>
          <p:cNvSpPr txBox="1"/>
          <p:nvPr/>
        </p:nvSpPr>
        <p:spPr>
          <a:xfrm>
            <a:off x="6516265" y="5852722"/>
            <a:ext cx="595336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Tempus Sans ITC" panose="04020404030D07020202" pitchFamily="82" charset="0"/>
              </a:rPr>
              <a:t>              </a:t>
            </a:r>
            <a:r>
              <a:rPr lang="en-US" sz="2400" dirty="0">
                <a:solidFill>
                  <a:srgbClr val="00B050"/>
                </a:solidFill>
                <a:latin typeface="Tempus Sans ITC" panose="04020404030D07020202" pitchFamily="82" charset="0"/>
              </a:rPr>
              <a:t>elect a proposal of</a:t>
            </a:r>
            <a:r>
              <a:rPr lang="en-US" sz="2400" dirty="0">
                <a:solidFill>
                  <a:srgbClr val="FFFF00"/>
                </a:solidFill>
                <a:latin typeface="Tempus Sans ITC" panose="04020404030D07020202" pitchFamily="82" charset="0"/>
              </a:rPr>
              <a:t> </a:t>
            </a:r>
          </a:p>
          <a:p>
            <a:r>
              <a:rPr lang="en-US" sz="2400" dirty="0">
                <a:latin typeface="Tempus Sans ITC" panose="04020404030D07020202" pitchFamily="82" charset="0"/>
              </a:rPr>
              <a:t>intrinsic score </a:t>
            </a:r>
            <a:r>
              <a:rPr lang="en-US" sz="2800" b="0" i="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≥</a:t>
            </a:r>
            <a:r>
              <a:rPr lang="en-US" sz="2400" dirty="0">
                <a:latin typeface="Tempus Sans ITC" panose="04020404030D07020202" pitchFamily="82" charset="0"/>
              </a:rPr>
              <a:t> maximal intrinsic score</a:t>
            </a:r>
            <a:r>
              <a:rPr lang="en-US" sz="3200" b="1" dirty="0">
                <a:solidFill>
                  <a:srgbClr val="00B0F0"/>
                </a:solidFill>
                <a:latin typeface="Tempus Sans ITC" panose="04020404030D07020202" pitchFamily="82" charset="0"/>
              </a:rPr>
              <a:t>/</a:t>
            </a:r>
            <a:r>
              <a:rPr lang="el-GR" sz="3200" b="1" dirty="0">
                <a:solidFill>
                  <a:srgbClr val="00B0F0"/>
                </a:solidFill>
              </a:rPr>
              <a:t>ρ</a:t>
            </a:r>
            <a:r>
              <a:rPr lang="en-US" sz="2400" dirty="0"/>
              <a:t> </a:t>
            </a:r>
            <a:endParaRPr lang="en-US" sz="2400" dirty="0">
              <a:latin typeface="Tempus Sans ITC" panose="04020404030D07020202" pitchFamily="8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480FC6-ACC8-B0E6-8C3F-6CFCC0356E5A}"/>
              </a:ext>
            </a:extLst>
          </p:cNvPr>
          <p:cNvSpPr txBox="1"/>
          <p:nvPr/>
        </p:nvSpPr>
        <p:spPr>
          <a:xfrm>
            <a:off x="6700700" y="2516432"/>
            <a:ext cx="330489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for </a:t>
            </a:r>
            <a:r>
              <a:rPr lang="en-US" dirty="0">
                <a:solidFill>
                  <a:srgbClr val="00B050"/>
                </a:solidFill>
              </a:rPr>
              <a:t>all</a:t>
            </a:r>
            <a:r>
              <a:rPr lang="en-US" dirty="0">
                <a:solidFill>
                  <a:schemeClr val="tx1"/>
                </a:solidFill>
              </a:rPr>
              <a:t> issues    for a </a:t>
            </a:r>
            <a:r>
              <a:rPr lang="en-US" dirty="0">
                <a:solidFill>
                  <a:srgbClr val="00B050"/>
                </a:solidFill>
              </a:rPr>
              <a:t>subset</a:t>
            </a:r>
            <a:r>
              <a:rPr lang="en-US" dirty="0">
                <a:solidFill>
                  <a:schemeClr val="tx1"/>
                </a:solidFill>
              </a:rPr>
              <a:t> of 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b="1" dirty="0">
                <a:solidFill>
                  <a:srgbClr val="00B050"/>
                </a:solidFill>
                <a:latin typeface="Tempus Sans ITC" panose="04020404030D07020202" pitchFamily="82" charset="0"/>
              </a:rPr>
              <a:t>intrinsic</a:t>
            </a:r>
            <a:r>
              <a:rPr lang="en-US" dirty="0">
                <a:solidFill>
                  <a:schemeClr val="tx1"/>
                </a:solidFill>
              </a:rPr>
              <a:t>)         the issues</a:t>
            </a:r>
          </a:p>
          <a:p>
            <a:r>
              <a:rPr lang="en-US" dirty="0">
                <a:solidFill>
                  <a:srgbClr val="FF0000"/>
                </a:solidFill>
              </a:rPr>
              <a:t>                        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b="1" dirty="0">
                <a:solidFill>
                  <a:srgbClr val="00B050"/>
                </a:solidFill>
                <a:latin typeface="Tempus Sans ITC" panose="04020404030D07020202" pitchFamily="82" charset="0"/>
              </a:rPr>
              <a:t>revealed</a:t>
            </a:r>
            <a:r>
              <a:rPr lang="en-US" dirty="0">
                <a:solidFill>
                  <a:schemeClr val="tx1"/>
                </a:solidFill>
              </a:rPr>
              <a:t>)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E821E6-A5A2-473F-3B2E-C3BEFE4F223E}"/>
              </a:ext>
            </a:extLst>
          </p:cNvPr>
          <p:cNvSpPr txBox="1"/>
          <p:nvPr/>
        </p:nvSpPr>
        <p:spPr>
          <a:xfrm>
            <a:off x="5716324" y="3893732"/>
            <a:ext cx="4163647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B0F0"/>
                </a:solidFill>
              </a:rPr>
              <a:t>attract voters</a:t>
            </a:r>
          </a:p>
          <a:p>
            <a:pPr algn="ctr"/>
            <a:r>
              <a:rPr lang="en-US" sz="1900" dirty="0"/>
              <a:t>by </a:t>
            </a:r>
            <a:r>
              <a:rPr lang="en-US" sz="1900" dirty="0">
                <a:solidFill>
                  <a:srgbClr val="00B050"/>
                </a:solidFill>
              </a:rPr>
              <a:t>advertising intended ballots</a:t>
            </a:r>
            <a:r>
              <a:rPr lang="en-US" sz="1900" dirty="0"/>
              <a:t> </a:t>
            </a:r>
            <a:endParaRPr lang="el-GR" sz="1900" dirty="0"/>
          </a:p>
          <a:p>
            <a:pPr algn="ctr"/>
            <a:r>
              <a:rPr lang="en-US" sz="1900" dirty="0"/>
              <a:t>if there is a </a:t>
            </a:r>
            <a:r>
              <a:rPr lang="en-US" sz="1900" dirty="0">
                <a:solidFill>
                  <a:srgbClr val="00B0F0"/>
                </a:solidFill>
              </a:rPr>
              <a:t>sufficient agreement </a:t>
            </a:r>
          </a:p>
          <a:p>
            <a:pPr algn="ctr"/>
            <a:r>
              <a:rPr lang="en-US" sz="1400" dirty="0"/>
              <a:t>(over a certain threshold, under Hamming distance)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90725C-8428-C739-57AB-4937C9780977}"/>
              </a:ext>
            </a:extLst>
          </p:cNvPr>
          <p:cNvSpPr txBox="1"/>
          <p:nvPr/>
        </p:nvSpPr>
        <p:spPr>
          <a:xfrm>
            <a:off x="6106661" y="3261119"/>
            <a:ext cx="43156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>
                <a:solidFill>
                  <a:srgbClr val="FFFF00"/>
                </a:solidFill>
                <a:latin typeface="Agency FB" panose="020B0503020202020204" pitchFamily="34" charset="0"/>
              </a:rPr>
              <a:t>Delegate Representatives</a:t>
            </a:r>
            <a:r>
              <a:rPr lang="en-US" sz="2000" u="sng" dirty="0">
                <a:solidFill>
                  <a:srgbClr val="FFFF00"/>
                </a:solidFill>
                <a:latin typeface="Agency FB" panose="020B0503020202020204" pitchFamily="34" charset="0"/>
              </a:rPr>
              <a:t> (</a:t>
            </a:r>
            <a:r>
              <a:rPr lang="en-US" sz="2000" u="sng" dirty="0" err="1">
                <a:solidFill>
                  <a:srgbClr val="FFFF00"/>
                </a:solidFill>
                <a:latin typeface="Agency FB" panose="020B0503020202020204" pitchFamily="34" charset="0"/>
              </a:rPr>
              <a:t>dReps</a:t>
            </a:r>
            <a:r>
              <a:rPr lang="en-US" sz="2000" u="sng" dirty="0">
                <a:solidFill>
                  <a:srgbClr val="FFFF00"/>
                </a:solidFill>
                <a:latin typeface="Agency FB" panose="020B0503020202020204" pitchFamily="34" charset="0"/>
              </a:rPr>
              <a:t>)</a:t>
            </a:r>
            <a:endParaRPr lang="en-US" sz="3200" u="sng" dirty="0">
              <a:solidFill>
                <a:srgbClr val="FFFF00"/>
              </a:solidFill>
              <a:latin typeface="Agency FB" panose="020B0503020202020204" pitchFamily="34" charset="0"/>
            </a:endParaRPr>
          </a:p>
        </p:txBody>
      </p:sp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576F6FF6-82BA-7D5D-2F4D-39C4F6544CC0}"/>
              </a:ext>
            </a:extLst>
          </p:cNvPr>
          <p:cNvCxnSpPr>
            <a:cxnSpLocks/>
          </p:cNvCxnSpPr>
          <p:nvPr/>
        </p:nvCxnSpPr>
        <p:spPr>
          <a:xfrm rot="16200000" flipH="1">
            <a:off x="3336920" y="3241745"/>
            <a:ext cx="440392" cy="405254"/>
          </a:xfrm>
          <a:prstGeom prst="bentConnector3">
            <a:avLst>
              <a:gd name="adj1" fmla="val 50000"/>
            </a:avLst>
          </a:prstGeom>
          <a:ln w="190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18542F6-AABC-4439-8EDE-45FBE93FD9CA}"/>
              </a:ext>
            </a:extLst>
          </p:cNvPr>
          <p:cNvSpPr txBox="1"/>
          <p:nvPr/>
        </p:nvSpPr>
        <p:spPr>
          <a:xfrm>
            <a:off x="1542104" y="3537286"/>
            <a:ext cx="164016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       voters</a:t>
            </a:r>
            <a:r>
              <a:rPr lang="en-US" sz="2400" dirty="0"/>
              <a:t> </a:t>
            </a:r>
          </a:p>
          <a:p>
            <a:r>
              <a:rPr lang="en-US" sz="1600" dirty="0"/>
              <a:t>       who didn’t </a:t>
            </a:r>
            <a:br>
              <a:rPr lang="en-US" sz="1600" dirty="0"/>
            </a:br>
            <a:r>
              <a:rPr lang="en-US" sz="1600" dirty="0"/>
              <a:t>           delegate</a:t>
            </a:r>
            <a:r>
              <a:rPr lang="en-US" sz="2400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ABEDD0-B760-3755-A84D-397BEDFBD729}"/>
              </a:ext>
            </a:extLst>
          </p:cNvPr>
          <p:cNvSpPr txBox="1"/>
          <p:nvPr/>
        </p:nvSpPr>
        <p:spPr>
          <a:xfrm>
            <a:off x="1449340" y="4678121"/>
            <a:ext cx="53334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proposal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00B050"/>
                </a:solidFill>
              </a:rPr>
              <a:t>with maximal approvals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FF00"/>
                </a:solidFill>
              </a:rPr>
              <a:t>wins</a:t>
            </a:r>
            <a:endParaRPr lang="el-GR" sz="2000" dirty="0">
              <a:solidFill>
                <a:srgbClr val="FFFF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851573-8CCD-D171-3D73-DC2FCBAAE729}"/>
              </a:ext>
            </a:extLst>
          </p:cNvPr>
          <p:cNvSpPr txBox="1"/>
          <p:nvPr/>
        </p:nvSpPr>
        <p:spPr>
          <a:xfrm>
            <a:off x="2297212" y="2854844"/>
            <a:ext cx="25121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Who casts a ballot?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48B6B1-DA9C-704F-DA03-A1212652BA91}"/>
              </a:ext>
            </a:extLst>
          </p:cNvPr>
          <p:cNvSpPr txBox="1"/>
          <p:nvPr/>
        </p:nvSpPr>
        <p:spPr>
          <a:xfrm>
            <a:off x="3533924" y="3565655"/>
            <a:ext cx="2734520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0B050"/>
                </a:solidFill>
              </a:rPr>
              <a:t>dReps</a:t>
            </a:r>
            <a:r>
              <a:rPr lang="en-US" sz="2400" dirty="0"/>
              <a:t> </a:t>
            </a:r>
          </a:p>
          <a:p>
            <a:r>
              <a:rPr lang="en-US" sz="1400" dirty="0"/>
              <a:t>(weight=#voters                                   they represent)</a:t>
            </a:r>
            <a:r>
              <a:rPr lang="en-US" sz="2400" dirty="0"/>
              <a:t>                </a:t>
            </a:r>
          </a:p>
        </p:txBody>
      </p: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FF49ECE1-6130-4F80-7392-9C210872AB5B}"/>
              </a:ext>
            </a:extLst>
          </p:cNvPr>
          <p:cNvCxnSpPr>
            <a:cxnSpLocks/>
          </p:cNvCxnSpPr>
          <p:nvPr/>
        </p:nvCxnSpPr>
        <p:spPr>
          <a:xfrm rot="5400000">
            <a:off x="2855894" y="3237135"/>
            <a:ext cx="440392" cy="405254"/>
          </a:xfrm>
          <a:prstGeom prst="bentConnector3">
            <a:avLst>
              <a:gd name="adj1" fmla="val 50000"/>
            </a:avLst>
          </a:prstGeom>
          <a:ln w="190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092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21639B-F921-45A5-A85D-53BF7669E1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822172" y="1059217"/>
            <a:ext cx="457202" cy="82963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82F6A5D-F0EB-0D55-96B8-6BC9A05C8AEF}"/>
              </a:ext>
            </a:extLst>
          </p:cNvPr>
          <p:cNvSpPr txBox="1">
            <a:spLocks/>
          </p:cNvSpPr>
          <p:nvPr/>
        </p:nvSpPr>
        <p:spPr>
          <a:xfrm>
            <a:off x="1822172" y="1932674"/>
            <a:ext cx="8547654" cy="1283672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pc="300" baseline="-25000" dirty="0">
                <a:solidFill>
                  <a:srgbClr val="FFFF00"/>
                </a:solidFill>
                <a:effectLst/>
                <a:latin typeface="Agency FB" panose="020B0503020202020204" pitchFamily="34" charset="0"/>
              </a:rPr>
              <a:t>On the Potential and Limitations of Proxy Voting:</a:t>
            </a:r>
          </a:p>
          <a:p>
            <a:r>
              <a:rPr lang="en-GB" spc="300" baseline="-25000" dirty="0">
                <a:solidFill>
                  <a:srgbClr val="FFFF00"/>
                </a:solidFill>
                <a:effectLst/>
                <a:latin typeface="Agency FB" panose="020B0503020202020204" pitchFamily="34" charset="0"/>
              </a:rPr>
              <a:t>Delegation with Incomplete Votes</a:t>
            </a:r>
            <a:endParaRPr lang="en-US" sz="3200" spc="300" dirty="0">
              <a:solidFill>
                <a:srgbClr val="FFFF00"/>
              </a:solidFill>
              <a:effectLst/>
              <a:latin typeface="+mj-lt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177BD9A5-F6DE-4999-5F7D-782CE332168F}"/>
              </a:ext>
            </a:extLst>
          </p:cNvPr>
          <p:cNvSpPr txBox="1">
            <a:spLocks/>
          </p:cNvSpPr>
          <p:nvPr/>
        </p:nvSpPr>
        <p:spPr>
          <a:xfrm>
            <a:off x="0" y="3866066"/>
            <a:ext cx="12191999" cy="901794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effectLst/>
                <a:latin typeface="Modern Love Caps" panose="04070805081001020A01" pitchFamily="82" charset="0"/>
              </a:rPr>
              <a:t>G. </a:t>
            </a:r>
            <a:r>
              <a:rPr lang="en-US" sz="2400" dirty="0" err="1">
                <a:effectLst/>
                <a:latin typeface="Modern Love Caps" panose="04070805081001020A01" pitchFamily="82" charset="0"/>
              </a:rPr>
              <a:t>Amanatidis</a:t>
            </a:r>
            <a:r>
              <a:rPr lang="en-US" sz="2400" dirty="0">
                <a:effectLst/>
                <a:latin typeface="Modern Love Caps" panose="04070805081001020A01" pitchFamily="82" charset="0"/>
              </a:rPr>
              <a:t>,  A. </a:t>
            </a:r>
            <a:r>
              <a:rPr lang="en-US" sz="2400" dirty="0" err="1">
                <a:effectLst/>
                <a:latin typeface="Modern Love Caps" panose="04070805081001020A01" pitchFamily="82" charset="0"/>
              </a:rPr>
              <a:t>Filos-Ratsikas</a:t>
            </a:r>
            <a:r>
              <a:rPr lang="en-US" sz="2400" dirty="0">
                <a:effectLst/>
                <a:latin typeface="Modern Love Caps" panose="04070805081001020A01" pitchFamily="82" charset="0"/>
              </a:rPr>
              <a:t>,  P. </a:t>
            </a:r>
            <a:r>
              <a:rPr lang="en-US" sz="2400" dirty="0" err="1">
                <a:effectLst/>
                <a:latin typeface="Modern Love Caps" panose="04070805081001020A01" pitchFamily="82" charset="0"/>
              </a:rPr>
              <a:t>Lazos</a:t>
            </a:r>
            <a:r>
              <a:rPr lang="en-US" sz="2400" dirty="0">
                <a:effectLst/>
                <a:latin typeface="Modern Love Caps" panose="04070805081001020A01" pitchFamily="82" charset="0"/>
              </a:rPr>
              <a:t>,  E. Markakis,  </a:t>
            </a:r>
            <a:r>
              <a:rPr lang="en-US" sz="2400" u="sng" dirty="0">
                <a:effectLst/>
                <a:latin typeface="Modern Love Caps" panose="04070805081001020A01" pitchFamily="82" charset="0"/>
              </a:rPr>
              <a:t>G. Papasotiropoulos</a:t>
            </a:r>
            <a:r>
              <a:rPr lang="en-US" sz="2400" dirty="0">
                <a:effectLst/>
                <a:latin typeface="Modern Love Caps" panose="04070805081001020A01" pitchFamily="82" charset="0"/>
              </a:rPr>
              <a:t>,</a:t>
            </a:r>
          </a:p>
          <a:p>
            <a:pPr algn="l"/>
            <a:r>
              <a:rPr lang="en-US" sz="1800" i="1" dirty="0">
                <a:effectLst/>
                <a:latin typeface="+mj-lt"/>
              </a:rPr>
              <a:t>                      University of Essex   University of Edinburgh   Input-Output     </a:t>
            </a:r>
            <a:r>
              <a:rPr lang="en-US" sz="1800" i="1" dirty="0" err="1">
                <a:effectLst/>
                <a:latin typeface="+mj-lt"/>
              </a:rPr>
              <a:t>Input-Output</a:t>
            </a:r>
            <a:r>
              <a:rPr lang="en-US" sz="1800" i="1" dirty="0">
                <a:effectLst/>
                <a:latin typeface="+mj-lt"/>
              </a:rPr>
              <a:t>           University of Warsaw</a:t>
            </a:r>
          </a:p>
          <a:p>
            <a:pPr algn="l"/>
            <a:r>
              <a:rPr lang="en-US" sz="1800" i="1" dirty="0">
                <a:effectLst/>
                <a:latin typeface="+mj-lt"/>
              </a:rPr>
              <a:t>                   Archimedes/Athena RC                                                          Archimedes/Athena RC         Input-Output                                              </a:t>
            </a:r>
          </a:p>
          <a:p>
            <a:pPr algn="l"/>
            <a:r>
              <a:rPr lang="en-US" sz="1800" i="1" dirty="0">
                <a:effectLst/>
                <a:latin typeface="+mj-lt"/>
              </a:rPr>
              <a:t>                                                                                                  Athens University of Economics and Business</a:t>
            </a:r>
            <a:endParaRPr lang="en-US" dirty="0">
              <a:effectLst/>
            </a:endParaRPr>
          </a:p>
          <a:p>
            <a:endParaRPr lang="en-US" dirty="0">
              <a:effectLst/>
            </a:endParaRPr>
          </a:p>
        </p:txBody>
      </p:sp>
      <p:pic>
        <p:nvPicPr>
          <p:cNvPr id="15" name="Picture 14" descr="Yellow letters on a black background&#10;&#10;Description automatically generated">
            <a:extLst>
              <a:ext uri="{FF2B5EF4-FFF2-40B4-BE49-F238E27FC236}">
                <a16:creationId xmlns:a16="http://schemas.microsoft.com/office/drawing/2014/main" id="{6E903F95-CD5B-FEA8-5C4F-27EDFE8FC5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332" y="6059416"/>
            <a:ext cx="2611238" cy="652809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0F750401-57D7-2019-BB54-9AF108B3395D}"/>
              </a:ext>
            </a:extLst>
          </p:cNvPr>
          <p:cNvSpPr/>
          <p:nvPr/>
        </p:nvSpPr>
        <p:spPr>
          <a:xfrm>
            <a:off x="1026874" y="99114"/>
            <a:ext cx="3001429" cy="844953"/>
          </a:xfrm>
          <a:prstGeom prst="wedgeRoundRectCallout">
            <a:avLst>
              <a:gd name="adj1" fmla="val 2044"/>
              <a:gd name="adj2" fmla="val 78823"/>
              <a:gd name="adj3" fmla="val 16667"/>
            </a:avLst>
          </a:prstGeom>
          <a:noFill/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What exactly is meant by delegation?</a:t>
            </a:r>
            <a:endParaRPr lang="en-US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2648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F2847CE-CED0-EA52-0B84-7E7960ABE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1580" y="114542"/>
            <a:ext cx="21336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1EB8D98-6CA1-990A-7D39-E22A4BD0E670}"/>
              </a:ext>
            </a:extLst>
          </p:cNvPr>
          <p:cNvSpPr/>
          <p:nvPr/>
        </p:nvSpPr>
        <p:spPr>
          <a:xfrm>
            <a:off x="541349" y="705985"/>
            <a:ext cx="6976012" cy="968933"/>
          </a:xfrm>
          <a:custGeom>
            <a:avLst/>
            <a:gdLst>
              <a:gd name="connsiteX0" fmla="*/ 0 w 6976012"/>
              <a:gd name="connsiteY0" fmla="*/ 161492 h 968933"/>
              <a:gd name="connsiteX1" fmla="*/ 161492 w 6976012"/>
              <a:gd name="connsiteY1" fmla="*/ 0 h 968933"/>
              <a:gd name="connsiteX2" fmla="*/ 649381 w 6976012"/>
              <a:gd name="connsiteY2" fmla="*/ 0 h 968933"/>
              <a:gd name="connsiteX3" fmla="*/ 1004209 w 6976012"/>
              <a:gd name="connsiteY3" fmla="*/ 0 h 968933"/>
              <a:gd name="connsiteX4" fmla="*/ 1425567 w 6976012"/>
              <a:gd name="connsiteY4" fmla="*/ 0 h 968933"/>
              <a:gd name="connsiteX5" fmla="*/ 2046517 w 6976012"/>
              <a:gd name="connsiteY5" fmla="*/ 0 h 968933"/>
              <a:gd name="connsiteX6" fmla="*/ 2733996 w 6976012"/>
              <a:gd name="connsiteY6" fmla="*/ 0 h 968933"/>
              <a:gd name="connsiteX7" fmla="*/ 3288415 w 6976012"/>
              <a:gd name="connsiteY7" fmla="*/ 0 h 968933"/>
              <a:gd name="connsiteX8" fmla="*/ 3842834 w 6976012"/>
              <a:gd name="connsiteY8" fmla="*/ 0 h 968933"/>
              <a:gd name="connsiteX9" fmla="*/ 4530314 w 6976012"/>
              <a:gd name="connsiteY9" fmla="*/ 0 h 968933"/>
              <a:gd name="connsiteX10" fmla="*/ 5018202 w 6976012"/>
              <a:gd name="connsiteY10" fmla="*/ 0 h 968933"/>
              <a:gd name="connsiteX11" fmla="*/ 5705682 w 6976012"/>
              <a:gd name="connsiteY11" fmla="*/ 0 h 968933"/>
              <a:gd name="connsiteX12" fmla="*/ 6814520 w 6976012"/>
              <a:gd name="connsiteY12" fmla="*/ 0 h 968933"/>
              <a:gd name="connsiteX13" fmla="*/ 6976012 w 6976012"/>
              <a:gd name="connsiteY13" fmla="*/ 161492 h 968933"/>
              <a:gd name="connsiteX14" fmla="*/ 6976012 w 6976012"/>
              <a:gd name="connsiteY14" fmla="*/ 465088 h 968933"/>
              <a:gd name="connsiteX15" fmla="*/ 6976012 w 6976012"/>
              <a:gd name="connsiteY15" fmla="*/ 807441 h 968933"/>
              <a:gd name="connsiteX16" fmla="*/ 6814520 w 6976012"/>
              <a:gd name="connsiteY16" fmla="*/ 968933 h 968933"/>
              <a:gd name="connsiteX17" fmla="*/ 6459692 w 6976012"/>
              <a:gd name="connsiteY17" fmla="*/ 968933 h 968933"/>
              <a:gd name="connsiteX18" fmla="*/ 5971803 w 6976012"/>
              <a:gd name="connsiteY18" fmla="*/ 968933 h 968933"/>
              <a:gd name="connsiteX19" fmla="*/ 5284324 w 6976012"/>
              <a:gd name="connsiteY19" fmla="*/ 968933 h 968933"/>
              <a:gd name="connsiteX20" fmla="*/ 4796435 w 6976012"/>
              <a:gd name="connsiteY20" fmla="*/ 968933 h 968933"/>
              <a:gd name="connsiteX21" fmla="*/ 4308546 w 6976012"/>
              <a:gd name="connsiteY21" fmla="*/ 968933 h 968933"/>
              <a:gd name="connsiteX22" fmla="*/ 3887188 w 6976012"/>
              <a:gd name="connsiteY22" fmla="*/ 968933 h 968933"/>
              <a:gd name="connsiteX23" fmla="*/ 3332769 w 6976012"/>
              <a:gd name="connsiteY23" fmla="*/ 968933 h 968933"/>
              <a:gd name="connsiteX24" fmla="*/ 2844880 w 6976012"/>
              <a:gd name="connsiteY24" fmla="*/ 968933 h 968933"/>
              <a:gd name="connsiteX25" fmla="*/ 2223931 w 6976012"/>
              <a:gd name="connsiteY25" fmla="*/ 968933 h 968933"/>
              <a:gd name="connsiteX26" fmla="*/ 1869103 w 6976012"/>
              <a:gd name="connsiteY26" fmla="*/ 968933 h 968933"/>
              <a:gd name="connsiteX27" fmla="*/ 1381214 w 6976012"/>
              <a:gd name="connsiteY27" fmla="*/ 968933 h 968933"/>
              <a:gd name="connsiteX28" fmla="*/ 826795 w 6976012"/>
              <a:gd name="connsiteY28" fmla="*/ 968933 h 968933"/>
              <a:gd name="connsiteX29" fmla="*/ 161492 w 6976012"/>
              <a:gd name="connsiteY29" fmla="*/ 968933 h 968933"/>
              <a:gd name="connsiteX30" fmla="*/ 0 w 6976012"/>
              <a:gd name="connsiteY30" fmla="*/ 807441 h 968933"/>
              <a:gd name="connsiteX31" fmla="*/ 0 w 6976012"/>
              <a:gd name="connsiteY31" fmla="*/ 503845 h 968933"/>
              <a:gd name="connsiteX32" fmla="*/ 0 w 6976012"/>
              <a:gd name="connsiteY32" fmla="*/ 161492 h 968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976012" h="968933" extrusionOk="0">
                <a:moveTo>
                  <a:pt x="0" y="161492"/>
                </a:moveTo>
                <a:cubicBezTo>
                  <a:pt x="-8559" y="94436"/>
                  <a:pt x="67747" y="8791"/>
                  <a:pt x="161492" y="0"/>
                </a:cubicBezTo>
                <a:cubicBezTo>
                  <a:pt x="399459" y="-38644"/>
                  <a:pt x="536886" y="56713"/>
                  <a:pt x="649381" y="0"/>
                </a:cubicBezTo>
                <a:cubicBezTo>
                  <a:pt x="761876" y="-56713"/>
                  <a:pt x="884159" y="16632"/>
                  <a:pt x="1004209" y="0"/>
                </a:cubicBezTo>
                <a:cubicBezTo>
                  <a:pt x="1124259" y="-16632"/>
                  <a:pt x="1301713" y="48200"/>
                  <a:pt x="1425567" y="0"/>
                </a:cubicBezTo>
                <a:cubicBezTo>
                  <a:pt x="1549421" y="-48200"/>
                  <a:pt x="1819429" y="64987"/>
                  <a:pt x="2046517" y="0"/>
                </a:cubicBezTo>
                <a:cubicBezTo>
                  <a:pt x="2273605" y="-64987"/>
                  <a:pt x="2441762" y="16129"/>
                  <a:pt x="2733996" y="0"/>
                </a:cubicBezTo>
                <a:cubicBezTo>
                  <a:pt x="3026230" y="-16129"/>
                  <a:pt x="3044874" y="62581"/>
                  <a:pt x="3288415" y="0"/>
                </a:cubicBezTo>
                <a:cubicBezTo>
                  <a:pt x="3531956" y="-62581"/>
                  <a:pt x="3692935" y="41808"/>
                  <a:pt x="3842834" y="0"/>
                </a:cubicBezTo>
                <a:cubicBezTo>
                  <a:pt x="3992733" y="-41808"/>
                  <a:pt x="4257974" y="16891"/>
                  <a:pt x="4530314" y="0"/>
                </a:cubicBezTo>
                <a:cubicBezTo>
                  <a:pt x="4802654" y="-16891"/>
                  <a:pt x="4852506" y="24844"/>
                  <a:pt x="5018202" y="0"/>
                </a:cubicBezTo>
                <a:cubicBezTo>
                  <a:pt x="5183898" y="-24844"/>
                  <a:pt x="5533808" y="71959"/>
                  <a:pt x="5705682" y="0"/>
                </a:cubicBezTo>
                <a:cubicBezTo>
                  <a:pt x="5877556" y="-71959"/>
                  <a:pt x="6584940" y="3817"/>
                  <a:pt x="6814520" y="0"/>
                </a:cubicBezTo>
                <a:cubicBezTo>
                  <a:pt x="6893520" y="-3010"/>
                  <a:pt x="6953207" y="63300"/>
                  <a:pt x="6976012" y="161492"/>
                </a:cubicBezTo>
                <a:cubicBezTo>
                  <a:pt x="6982323" y="289450"/>
                  <a:pt x="6968288" y="330563"/>
                  <a:pt x="6976012" y="465088"/>
                </a:cubicBezTo>
                <a:cubicBezTo>
                  <a:pt x="6983736" y="599613"/>
                  <a:pt x="6946512" y="672248"/>
                  <a:pt x="6976012" y="807441"/>
                </a:cubicBezTo>
                <a:cubicBezTo>
                  <a:pt x="6985437" y="912293"/>
                  <a:pt x="6893165" y="969000"/>
                  <a:pt x="6814520" y="968933"/>
                </a:cubicBezTo>
                <a:cubicBezTo>
                  <a:pt x="6679718" y="998911"/>
                  <a:pt x="6578758" y="963317"/>
                  <a:pt x="6459692" y="968933"/>
                </a:cubicBezTo>
                <a:cubicBezTo>
                  <a:pt x="6340626" y="974549"/>
                  <a:pt x="6131066" y="955426"/>
                  <a:pt x="5971803" y="968933"/>
                </a:cubicBezTo>
                <a:cubicBezTo>
                  <a:pt x="5812540" y="982440"/>
                  <a:pt x="5519280" y="901243"/>
                  <a:pt x="5284324" y="968933"/>
                </a:cubicBezTo>
                <a:cubicBezTo>
                  <a:pt x="5049368" y="1036623"/>
                  <a:pt x="4919632" y="913845"/>
                  <a:pt x="4796435" y="968933"/>
                </a:cubicBezTo>
                <a:cubicBezTo>
                  <a:pt x="4673238" y="1024021"/>
                  <a:pt x="4459963" y="937094"/>
                  <a:pt x="4308546" y="968933"/>
                </a:cubicBezTo>
                <a:cubicBezTo>
                  <a:pt x="4157129" y="1000772"/>
                  <a:pt x="4020834" y="945781"/>
                  <a:pt x="3887188" y="968933"/>
                </a:cubicBezTo>
                <a:cubicBezTo>
                  <a:pt x="3753542" y="992085"/>
                  <a:pt x="3571605" y="910874"/>
                  <a:pt x="3332769" y="968933"/>
                </a:cubicBezTo>
                <a:cubicBezTo>
                  <a:pt x="3093933" y="1026992"/>
                  <a:pt x="2989382" y="952006"/>
                  <a:pt x="2844880" y="968933"/>
                </a:cubicBezTo>
                <a:cubicBezTo>
                  <a:pt x="2700378" y="985860"/>
                  <a:pt x="2428711" y="906208"/>
                  <a:pt x="2223931" y="968933"/>
                </a:cubicBezTo>
                <a:cubicBezTo>
                  <a:pt x="2019151" y="1031658"/>
                  <a:pt x="2017665" y="936135"/>
                  <a:pt x="1869103" y="968933"/>
                </a:cubicBezTo>
                <a:cubicBezTo>
                  <a:pt x="1720541" y="1001731"/>
                  <a:pt x="1597857" y="948668"/>
                  <a:pt x="1381214" y="968933"/>
                </a:cubicBezTo>
                <a:cubicBezTo>
                  <a:pt x="1164571" y="989198"/>
                  <a:pt x="1022859" y="963673"/>
                  <a:pt x="826795" y="968933"/>
                </a:cubicBezTo>
                <a:cubicBezTo>
                  <a:pt x="630731" y="974193"/>
                  <a:pt x="477374" y="919490"/>
                  <a:pt x="161492" y="968933"/>
                </a:cubicBezTo>
                <a:cubicBezTo>
                  <a:pt x="51207" y="966799"/>
                  <a:pt x="-5055" y="880727"/>
                  <a:pt x="0" y="807441"/>
                </a:cubicBezTo>
                <a:cubicBezTo>
                  <a:pt x="-8787" y="663371"/>
                  <a:pt x="19379" y="609826"/>
                  <a:pt x="0" y="503845"/>
                </a:cubicBezTo>
                <a:cubicBezTo>
                  <a:pt x="-19379" y="397864"/>
                  <a:pt x="5938" y="255307"/>
                  <a:pt x="0" y="161492"/>
                </a:cubicBezTo>
                <a:close/>
              </a:path>
            </a:pathLst>
          </a:custGeom>
          <a:noFill/>
          <a:ln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3231130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b="1" i="0" dirty="0">
                <a:solidFill>
                  <a:srgbClr val="FFFF00"/>
                </a:solidFill>
                <a:effectLst/>
                <a:latin typeface="Google Sans"/>
              </a:rPr>
              <a:t>∃</a:t>
            </a:r>
            <a:r>
              <a:rPr lang="en-US" b="0" i="0" dirty="0">
                <a:solidFill>
                  <a:srgbClr val="FFFF00"/>
                </a:solidFill>
                <a:effectLst/>
                <a:latin typeface="Google Sans"/>
              </a:rPr>
              <a:t> </a:t>
            </a:r>
            <a:r>
              <a:rPr lang="en-US" dirty="0">
                <a:solidFill>
                  <a:srgbClr val="FFFF00"/>
                </a:solidFill>
                <a:latin typeface="Comic Sans MS" panose="030F0702030302020204" pitchFamily="66" charset="0"/>
              </a:rPr>
              <a:t>instance: </a:t>
            </a:r>
            <a:r>
              <a:rPr lang="en-US" dirty="0">
                <a:solidFill>
                  <a:srgbClr val="00B0F0"/>
                </a:solidFill>
                <a:latin typeface="Comic Sans MS" panose="030F0702030302020204" pitchFamily="66" charset="0"/>
              </a:rPr>
              <a:t>nothing better than n-</a:t>
            </a:r>
            <a:r>
              <a:rPr lang="en-US" dirty="0" err="1">
                <a:solidFill>
                  <a:srgbClr val="00B0F0"/>
                </a:solidFill>
                <a:latin typeface="Comic Sans MS" panose="030F0702030302020204" pitchFamily="66" charset="0"/>
              </a:rPr>
              <a:t>apx</a:t>
            </a:r>
            <a:r>
              <a:rPr lang="en-US" dirty="0">
                <a:solidFill>
                  <a:srgbClr val="FFFF00"/>
                </a:solidFill>
                <a:latin typeface="Comic Sans MS" panose="030F0702030302020204" pitchFamily="66" charset="0"/>
              </a:rPr>
              <a:t> can be</a:t>
            </a:r>
            <a:r>
              <a:rPr lang="el-GR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US" dirty="0">
                <a:solidFill>
                  <a:srgbClr val="FFFF00"/>
                </a:solidFill>
                <a:latin typeface="Comic Sans MS" panose="030F0702030302020204" pitchFamily="66" charset="0"/>
              </a:rPr>
              <a:t>achieved, </a:t>
            </a:r>
            <a:r>
              <a:rPr lang="el-GR" dirty="0">
                <a:solidFill>
                  <a:srgbClr val="FFFF00"/>
                </a:solidFill>
                <a:latin typeface="Comic Sans MS" panose="030F0702030302020204" pitchFamily="66" charset="0"/>
              </a:rPr>
              <a:t>                                                  </a:t>
            </a:r>
            <a:r>
              <a:rPr lang="en-US" dirty="0">
                <a:solidFill>
                  <a:srgbClr val="FFFF00"/>
                </a:solidFill>
                <a:latin typeface="Comic Sans MS" panose="030F0702030302020204" pitchFamily="66" charset="0"/>
              </a:rPr>
              <a:t>with any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advertised ballot, </a:t>
            </a:r>
            <a:r>
              <a:rPr lang="en-US" dirty="0">
                <a:solidFill>
                  <a:srgbClr val="FFFF00"/>
                </a:solidFill>
                <a:latin typeface="Comic Sans MS" panose="030F0702030302020204" pitchFamily="66" charset="0"/>
              </a:rPr>
              <a:t>for any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threshold bound.</a:t>
            </a:r>
          </a:p>
        </p:txBody>
      </p:sp>
      <p:pic>
        <p:nvPicPr>
          <p:cNvPr id="17" name="Picture 16" descr="A close-up of a person&#10;&#10;Description automatically generated with low confidence">
            <a:extLst>
              <a:ext uri="{FF2B5EF4-FFF2-40B4-BE49-F238E27FC236}">
                <a16:creationId xmlns:a16="http://schemas.microsoft.com/office/drawing/2014/main" id="{3DFF6B0D-5460-F852-65C1-409D426E38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90559" y="833300"/>
            <a:ext cx="827791" cy="8853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9937BE6-7BD4-4332-164E-2105446B44DA}"/>
              </a:ext>
            </a:extLst>
          </p:cNvPr>
          <p:cNvSpPr txBox="1"/>
          <p:nvPr/>
        </p:nvSpPr>
        <p:spPr>
          <a:xfrm>
            <a:off x="469604" y="92516"/>
            <a:ext cx="21592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>
                <a:solidFill>
                  <a:srgbClr val="FF0000"/>
                </a:solidFill>
                <a:latin typeface="Agency FB" panose="020B0503020202020204" pitchFamily="34" charset="0"/>
              </a:rPr>
              <a:t>Single </a:t>
            </a:r>
            <a:r>
              <a:rPr lang="en-US" sz="4000" u="sng" dirty="0" err="1">
                <a:solidFill>
                  <a:srgbClr val="FF0000"/>
                </a:solidFill>
                <a:latin typeface="Agency FB" panose="020B0503020202020204" pitchFamily="34" charset="0"/>
              </a:rPr>
              <a:t>dRep</a:t>
            </a:r>
            <a:endParaRPr lang="en-US" sz="4000" u="sng" dirty="0">
              <a:solidFill>
                <a:srgbClr val="FF0000"/>
              </a:solidFill>
              <a:latin typeface="Agency FB" panose="020B05030202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9DC07B3-3A8A-0C59-08EF-EC9725F9E0F4}"/>
              </a:ext>
            </a:extLst>
          </p:cNvPr>
          <p:cNvSpPr/>
          <p:nvPr/>
        </p:nvSpPr>
        <p:spPr>
          <a:xfrm>
            <a:off x="6505028" y="3150634"/>
            <a:ext cx="3813947" cy="1211580"/>
          </a:xfrm>
          <a:custGeom>
            <a:avLst/>
            <a:gdLst>
              <a:gd name="connsiteX0" fmla="*/ 0 w 3813947"/>
              <a:gd name="connsiteY0" fmla="*/ 201934 h 1211580"/>
              <a:gd name="connsiteX1" fmla="*/ 201934 w 3813947"/>
              <a:gd name="connsiteY1" fmla="*/ 0 h 1211580"/>
              <a:gd name="connsiteX2" fmla="*/ 736180 w 3813947"/>
              <a:gd name="connsiteY2" fmla="*/ 0 h 1211580"/>
              <a:gd name="connsiteX3" fmla="*/ 1202224 w 3813947"/>
              <a:gd name="connsiteY3" fmla="*/ 0 h 1211580"/>
              <a:gd name="connsiteX4" fmla="*/ 1702369 w 3813947"/>
              <a:gd name="connsiteY4" fmla="*/ 0 h 1211580"/>
              <a:gd name="connsiteX5" fmla="*/ 2304816 w 3813947"/>
              <a:gd name="connsiteY5" fmla="*/ 0 h 1211580"/>
              <a:gd name="connsiteX6" fmla="*/ 2941364 w 3813947"/>
              <a:gd name="connsiteY6" fmla="*/ 0 h 1211580"/>
              <a:gd name="connsiteX7" fmla="*/ 3612013 w 3813947"/>
              <a:gd name="connsiteY7" fmla="*/ 0 h 1211580"/>
              <a:gd name="connsiteX8" fmla="*/ 3813947 w 3813947"/>
              <a:gd name="connsiteY8" fmla="*/ 201934 h 1211580"/>
              <a:gd name="connsiteX9" fmla="*/ 3813947 w 3813947"/>
              <a:gd name="connsiteY9" fmla="*/ 589636 h 1211580"/>
              <a:gd name="connsiteX10" fmla="*/ 3813947 w 3813947"/>
              <a:gd name="connsiteY10" fmla="*/ 1009646 h 1211580"/>
              <a:gd name="connsiteX11" fmla="*/ 3612013 w 3813947"/>
              <a:gd name="connsiteY11" fmla="*/ 1211580 h 1211580"/>
              <a:gd name="connsiteX12" fmla="*/ 3043667 w 3813947"/>
              <a:gd name="connsiteY12" fmla="*/ 1211580 h 1211580"/>
              <a:gd name="connsiteX13" fmla="*/ 2509421 w 3813947"/>
              <a:gd name="connsiteY13" fmla="*/ 1211580 h 1211580"/>
              <a:gd name="connsiteX14" fmla="*/ 1872873 w 3813947"/>
              <a:gd name="connsiteY14" fmla="*/ 1211580 h 1211580"/>
              <a:gd name="connsiteX15" fmla="*/ 1338627 w 3813947"/>
              <a:gd name="connsiteY15" fmla="*/ 1211580 h 1211580"/>
              <a:gd name="connsiteX16" fmla="*/ 736180 w 3813947"/>
              <a:gd name="connsiteY16" fmla="*/ 1211580 h 1211580"/>
              <a:gd name="connsiteX17" fmla="*/ 201934 w 3813947"/>
              <a:gd name="connsiteY17" fmla="*/ 1211580 h 1211580"/>
              <a:gd name="connsiteX18" fmla="*/ 0 w 3813947"/>
              <a:gd name="connsiteY18" fmla="*/ 1009646 h 1211580"/>
              <a:gd name="connsiteX19" fmla="*/ 0 w 3813947"/>
              <a:gd name="connsiteY19" fmla="*/ 630021 h 1211580"/>
              <a:gd name="connsiteX20" fmla="*/ 0 w 3813947"/>
              <a:gd name="connsiteY20" fmla="*/ 201934 h 1211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813947" h="1211580" extrusionOk="0">
                <a:moveTo>
                  <a:pt x="0" y="201934"/>
                </a:moveTo>
                <a:cubicBezTo>
                  <a:pt x="-11865" y="121091"/>
                  <a:pt x="86261" y="8006"/>
                  <a:pt x="201934" y="0"/>
                </a:cubicBezTo>
                <a:cubicBezTo>
                  <a:pt x="387868" y="-45290"/>
                  <a:pt x="617679" y="49018"/>
                  <a:pt x="736180" y="0"/>
                </a:cubicBezTo>
                <a:cubicBezTo>
                  <a:pt x="854681" y="-49018"/>
                  <a:pt x="978377" y="23909"/>
                  <a:pt x="1202224" y="0"/>
                </a:cubicBezTo>
                <a:cubicBezTo>
                  <a:pt x="1426071" y="-23909"/>
                  <a:pt x="1515225" y="59402"/>
                  <a:pt x="1702369" y="0"/>
                </a:cubicBezTo>
                <a:cubicBezTo>
                  <a:pt x="1889513" y="-59402"/>
                  <a:pt x="2134455" y="26647"/>
                  <a:pt x="2304816" y="0"/>
                </a:cubicBezTo>
                <a:cubicBezTo>
                  <a:pt x="2475177" y="-26647"/>
                  <a:pt x="2767202" y="47769"/>
                  <a:pt x="2941364" y="0"/>
                </a:cubicBezTo>
                <a:cubicBezTo>
                  <a:pt x="3115526" y="-47769"/>
                  <a:pt x="3324995" y="64251"/>
                  <a:pt x="3612013" y="0"/>
                </a:cubicBezTo>
                <a:cubicBezTo>
                  <a:pt x="3741572" y="-21341"/>
                  <a:pt x="3816905" y="74847"/>
                  <a:pt x="3813947" y="201934"/>
                </a:cubicBezTo>
                <a:cubicBezTo>
                  <a:pt x="3848413" y="326907"/>
                  <a:pt x="3806718" y="445614"/>
                  <a:pt x="3813947" y="589636"/>
                </a:cubicBezTo>
                <a:cubicBezTo>
                  <a:pt x="3821176" y="733658"/>
                  <a:pt x="3798786" y="817507"/>
                  <a:pt x="3813947" y="1009646"/>
                </a:cubicBezTo>
                <a:cubicBezTo>
                  <a:pt x="3811154" y="1118719"/>
                  <a:pt x="3715686" y="1217795"/>
                  <a:pt x="3612013" y="1211580"/>
                </a:cubicBezTo>
                <a:cubicBezTo>
                  <a:pt x="3452066" y="1235379"/>
                  <a:pt x="3276883" y="1171374"/>
                  <a:pt x="3043667" y="1211580"/>
                </a:cubicBezTo>
                <a:cubicBezTo>
                  <a:pt x="2810451" y="1251786"/>
                  <a:pt x="2659671" y="1183880"/>
                  <a:pt x="2509421" y="1211580"/>
                </a:cubicBezTo>
                <a:cubicBezTo>
                  <a:pt x="2359171" y="1239280"/>
                  <a:pt x="2113576" y="1205084"/>
                  <a:pt x="1872873" y="1211580"/>
                </a:cubicBezTo>
                <a:cubicBezTo>
                  <a:pt x="1632170" y="1218076"/>
                  <a:pt x="1561150" y="1186315"/>
                  <a:pt x="1338627" y="1211580"/>
                </a:cubicBezTo>
                <a:cubicBezTo>
                  <a:pt x="1116104" y="1236845"/>
                  <a:pt x="1029442" y="1176416"/>
                  <a:pt x="736180" y="1211580"/>
                </a:cubicBezTo>
                <a:cubicBezTo>
                  <a:pt x="442918" y="1246744"/>
                  <a:pt x="380770" y="1155446"/>
                  <a:pt x="201934" y="1211580"/>
                </a:cubicBezTo>
                <a:cubicBezTo>
                  <a:pt x="96868" y="1222679"/>
                  <a:pt x="26897" y="1105245"/>
                  <a:pt x="0" y="1009646"/>
                </a:cubicBezTo>
                <a:cubicBezTo>
                  <a:pt x="-29287" y="867690"/>
                  <a:pt x="39755" y="766049"/>
                  <a:pt x="0" y="630021"/>
                </a:cubicBezTo>
                <a:cubicBezTo>
                  <a:pt x="-39755" y="493994"/>
                  <a:pt x="15168" y="361887"/>
                  <a:pt x="0" y="201934"/>
                </a:cubicBezTo>
                <a:close/>
              </a:path>
            </a:pathLst>
          </a:custGeom>
          <a:noFill/>
          <a:ln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3231130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l-GR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endParaRPr lang="el-GR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FFFF00"/>
                </a:solidFill>
                <a:latin typeface="Comic Sans MS" panose="030F0702030302020204" pitchFamily="66" charset="0"/>
              </a:rPr>
              <a:t>Majority Agreement</a:t>
            </a:r>
            <a:endParaRPr lang="el-GR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B0F0"/>
                </a:solidFill>
                <a:latin typeface="Comic Sans MS" panose="030F0702030302020204" pitchFamily="66" charset="0"/>
              </a:rPr>
              <a:t>     Same Revealed Set</a:t>
            </a:r>
          </a:p>
          <a:p>
            <a:pPr>
              <a:lnSpc>
                <a:spcPct val="150000"/>
              </a:lnSpc>
            </a:pPr>
            <a:endParaRPr lang="en-US" dirty="0">
              <a:solidFill>
                <a:srgbClr val="00B0F0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l-GR" dirty="0">
                <a:solidFill>
                  <a:srgbClr val="FFFF00"/>
                </a:solidFill>
                <a:latin typeface="Comic Sans MS" panose="030F0702030302020204" pitchFamily="66" charset="0"/>
              </a:rPr>
              <a:t>    </a:t>
            </a:r>
            <a:endParaRPr lang="en-GB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Picture 2" descr="Sad Simpsons And Bart Image - Sad Bart Simpson PNG Transparent With Clear  Background ID 168214 | TOPpng">
            <a:extLst>
              <a:ext uri="{FF2B5EF4-FFF2-40B4-BE49-F238E27FC236}">
                <a16:creationId xmlns:a16="http://schemas.microsoft.com/office/drawing/2014/main" id="{1CB3AEFB-ABE3-E205-D030-67843D160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7761" y="3194492"/>
            <a:ext cx="650454" cy="113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xplosion: 14 Points 10">
            <a:extLst>
              <a:ext uri="{FF2B5EF4-FFF2-40B4-BE49-F238E27FC236}">
                <a16:creationId xmlns:a16="http://schemas.microsoft.com/office/drawing/2014/main" id="{4BFF2D64-8ADC-6E0D-5A7D-9C602C5B8A88}"/>
              </a:ext>
            </a:extLst>
          </p:cNvPr>
          <p:cNvSpPr/>
          <p:nvPr/>
        </p:nvSpPr>
        <p:spPr>
          <a:xfrm rot="853212">
            <a:off x="8579003" y="2810802"/>
            <a:ext cx="1060090" cy="616933"/>
          </a:xfrm>
          <a:prstGeom prst="irregularSeal2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00"/>
              </a:solidFill>
              <a:latin typeface="Agency FB" panose="020B0503020202020204" pitchFamily="34" charset="0"/>
            </a:endParaRPr>
          </a:p>
        </p:txBody>
      </p:sp>
      <p:sp>
        <p:nvSpPr>
          <p:cNvPr id="15" name="Explosion: 14 Points 14">
            <a:extLst>
              <a:ext uri="{FF2B5EF4-FFF2-40B4-BE49-F238E27FC236}">
                <a16:creationId xmlns:a16="http://schemas.microsoft.com/office/drawing/2014/main" id="{4CAEEDC7-D71D-535D-2AC4-45EB2B2E4FDB}"/>
              </a:ext>
            </a:extLst>
          </p:cNvPr>
          <p:cNvSpPr/>
          <p:nvPr/>
        </p:nvSpPr>
        <p:spPr>
          <a:xfrm rot="2982068">
            <a:off x="5710597" y="3926062"/>
            <a:ext cx="1939510" cy="871725"/>
          </a:xfrm>
          <a:prstGeom prst="irregularSeal2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00"/>
              </a:solidFill>
              <a:latin typeface="Agency FB" panose="020B0503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605EC4C-3F23-4D62-E1F4-B329E879D750}"/>
              </a:ext>
            </a:extLst>
          </p:cNvPr>
          <p:cNvSpPr txBox="1"/>
          <p:nvPr/>
        </p:nvSpPr>
        <p:spPr>
          <a:xfrm rot="2128856">
            <a:off x="5599442" y="4012426"/>
            <a:ext cx="20580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gency FB" panose="020B0503020202020204" pitchFamily="34" charset="0"/>
              </a:rPr>
              <a:t>no 1.6 </a:t>
            </a:r>
            <a:r>
              <a:rPr lang="en-US" sz="2800" b="1" dirty="0" err="1">
                <a:solidFill>
                  <a:srgbClr val="FF0000"/>
                </a:solidFill>
                <a:latin typeface="Agency FB" panose="020B0503020202020204" pitchFamily="34" charset="0"/>
              </a:rPr>
              <a:t>apx</a:t>
            </a:r>
            <a:endParaRPr lang="en-US" sz="2800" b="1" dirty="0">
              <a:solidFill>
                <a:srgbClr val="FF0000"/>
              </a:solidFill>
              <a:latin typeface="Agency FB" panose="020B0503020202020204" pitchFamily="34" charset="0"/>
            </a:endParaRPr>
          </a:p>
        </p:txBody>
      </p:sp>
      <p:sp>
        <p:nvSpPr>
          <p:cNvPr id="24" name="Explosion: 14 Points 23">
            <a:extLst>
              <a:ext uri="{FF2B5EF4-FFF2-40B4-BE49-F238E27FC236}">
                <a16:creationId xmlns:a16="http://schemas.microsoft.com/office/drawing/2014/main" id="{CB25BE35-CD71-D16C-3FC8-F691B986C270}"/>
              </a:ext>
            </a:extLst>
          </p:cNvPr>
          <p:cNvSpPr/>
          <p:nvPr/>
        </p:nvSpPr>
        <p:spPr>
          <a:xfrm rot="449048">
            <a:off x="7736386" y="4068202"/>
            <a:ext cx="2100653" cy="691797"/>
          </a:xfrm>
          <a:prstGeom prst="irregularSeal2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00"/>
              </a:solidFill>
              <a:latin typeface="Agency FB" panose="020B0503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603E03D-BA04-3E66-B3AC-363078F8548F}"/>
              </a:ext>
            </a:extLst>
          </p:cNvPr>
          <p:cNvSpPr txBox="1"/>
          <p:nvPr/>
        </p:nvSpPr>
        <p:spPr>
          <a:xfrm>
            <a:off x="7727553" y="4148208"/>
            <a:ext cx="20580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gency FB" panose="020B0503020202020204" pitchFamily="34" charset="0"/>
              </a:rPr>
              <a:t>NP-hard</a:t>
            </a:r>
          </a:p>
        </p:txBody>
      </p:sp>
      <p:pic>
        <p:nvPicPr>
          <p:cNvPr id="27" name="Picture 2" descr="bart-simpson-HAPPY DANCE Sticker - Pro Sport Stickers">
            <a:extLst>
              <a:ext uri="{FF2B5EF4-FFF2-40B4-BE49-F238E27FC236}">
                <a16:creationId xmlns:a16="http://schemas.microsoft.com/office/drawing/2014/main" id="{C4139FD1-4D68-DB3D-3F40-FFFD08ECB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510" y="2206537"/>
            <a:ext cx="1185975" cy="11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16368BD-3B8D-FD6D-83F9-17CEEA605904}"/>
              </a:ext>
            </a:extLst>
          </p:cNvPr>
          <p:cNvSpPr/>
          <p:nvPr/>
        </p:nvSpPr>
        <p:spPr>
          <a:xfrm>
            <a:off x="673754" y="1863876"/>
            <a:ext cx="5712121" cy="1405859"/>
          </a:xfrm>
          <a:custGeom>
            <a:avLst/>
            <a:gdLst>
              <a:gd name="connsiteX0" fmla="*/ 0 w 5712121"/>
              <a:gd name="connsiteY0" fmla="*/ 234315 h 1405859"/>
              <a:gd name="connsiteX1" fmla="*/ 234315 w 5712121"/>
              <a:gd name="connsiteY1" fmla="*/ 0 h 1405859"/>
              <a:gd name="connsiteX2" fmla="*/ 764490 w 5712121"/>
              <a:gd name="connsiteY2" fmla="*/ 0 h 1405859"/>
              <a:gd name="connsiteX3" fmla="*/ 1189796 w 5712121"/>
              <a:gd name="connsiteY3" fmla="*/ 0 h 1405859"/>
              <a:gd name="connsiteX4" fmla="*/ 1667536 w 5712121"/>
              <a:gd name="connsiteY4" fmla="*/ 0 h 1405859"/>
              <a:gd name="connsiteX5" fmla="*/ 2302581 w 5712121"/>
              <a:gd name="connsiteY5" fmla="*/ 0 h 1405859"/>
              <a:gd name="connsiteX6" fmla="*/ 2990061 w 5712121"/>
              <a:gd name="connsiteY6" fmla="*/ 0 h 1405859"/>
              <a:gd name="connsiteX7" fmla="*/ 3572671 w 5712121"/>
              <a:gd name="connsiteY7" fmla="*/ 0 h 1405859"/>
              <a:gd name="connsiteX8" fmla="*/ 4155281 w 5712121"/>
              <a:gd name="connsiteY8" fmla="*/ 0 h 1405859"/>
              <a:gd name="connsiteX9" fmla="*/ 4842761 w 5712121"/>
              <a:gd name="connsiteY9" fmla="*/ 0 h 1405859"/>
              <a:gd name="connsiteX10" fmla="*/ 5477806 w 5712121"/>
              <a:gd name="connsiteY10" fmla="*/ 0 h 1405859"/>
              <a:gd name="connsiteX11" fmla="*/ 5712121 w 5712121"/>
              <a:gd name="connsiteY11" fmla="*/ 234315 h 1405859"/>
              <a:gd name="connsiteX12" fmla="*/ 5712121 w 5712121"/>
              <a:gd name="connsiteY12" fmla="*/ 721674 h 1405859"/>
              <a:gd name="connsiteX13" fmla="*/ 5712121 w 5712121"/>
              <a:gd name="connsiteY13" fmla="*/ 1171544 h 1405859"/>
              <a:gd name="connsiteX14" fmla="*/ 5477806 w 5712121"/>
              <a:gd name="connsiteY14" fmla="*/ 1405859 h 1405859"/>
              <a:gd name="connsiteX15" fmla="*/ 4790326 w 5712121"/>
              <a:gd name="connsiteY15" fmla="*/ 1405859 h 1405859"/>
              <a:gd name="connsiteX16" fmla="*/ 4155281 w 5712121"/>
              <a:gd name="connsiteY16" fmla="*/ 1405859 h 1405859"/>
              <a:gd name="connsiteX17" fmla="*/ 3729976 w 5712121"/>
              <a:gd name="connsiteY17" fmla="*/ 1405859 h 1405859"/>
              <a:gd name="connsiteX18" fmla="*/ 3199800 w 5712121"/>
              <a:gd name="connsiteY18" fmla="*/ 1405859 h 1405859"/>
              <a:gd name="connsiteX19" fmla="*/ 2512321 w 5712121"/>
              <a:gd name="connsiteY19" fmla="*/ 1405859 h 1405859"/>
              <a:gd name="connsiteX20" fmla="*/ 1982145 w 5712121"/>
              <a:gd name="connsiteY20" fmla="*/ 1405859 h 1405859"/>
              <a:gd name="connsiteX21" fmla="*/ 1451970 w 5712121"/>
              <a:gd name="connsiteY21" fmla="*/ 1405859 h 1405859"/>
              <a:gd name="connsiteX22" fmla="*/ 974230 w 5712121"/>
              <a:gd name="connsiteY22" fmla="*/ 1405859 h 1405859"/>
              <a:gd name="connsiteX23" fmla="*/ 234315 w 5712121"/>
              <a:gd name="connsiteY23" fmla="*/ 1405859 h 1405859"/>
              <a:gd name="connsiteX24" fmla="*/ 0 w 5712121"/>
              <a:gd name="connsiteY24" fmla="*/ 1171544 h 1405859"/>
              <a:gd name="connsiteX25" fmla="*/ 0 w 5712121"/>
              <a:gd name="connsiteY25" fmla="*/ 731046 h 1405859"/>
              <a:gd name="connsiteX26" fmla="*/ 0 w 5712121"/>
              <a:gd name="connsiteY26" fmla="*/ 234315 h 140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712121" h="1405859" extrusionOk="0">
                <a:moveTo>
                  <a:pt x="0" y="234315"/>
                </a:moveTo>
                <a:cubicBezTo>
                  <a:pt x="-3877" y="114933"/>
                  <a:pt x="100498" y="8507"/>
                  <a:pt x="234315" y="0"/>
                </a:cubicBezTo>
                <a:cubicBezTo>
                  <a:pt x="433251" y="-34234"/>
                  <a:pt x="569564" y="48986"/>
                  <a:pt x="764490" y="0"/>
                </a:cubicBezTo>
                <a:cubicBezTo>
                  <a:pt x="959416" y="-48986"/>
                  <a:pt x="1017960" y="2153"/>
                  <a:pt x="1189796" y="0"/>
                </a:cubicBezTo>
                <a:cubicBezTo>
                  <a:pt x="1361632" y="-2153"/>
                  <a:pt x="1458198" y="56815"/>
                  <a:pt x="1667536" y="0"/>
                </a:cubicBezTo>
                <a:cubicBezTo>
                  <a:pt x="1876874" y="-56815"/>
                  <a:pt x="2133008" y="65477"/>
                  <a:pt x="2302581" y="0"/>
                </a:cubicBezTo>
                <a:cubicBezTo>
                  <a:pt x="2472155" y="-65477"/>
                  <a:pt x="2697690" y="11710"/>
                  <a:pt x="2990061" y="0"/>
                </a:cubicBezTo>
                <a:cubicBezTo>
                  <a:pt x="3282432" y="-11710"/>
                  <a:pt x="3371293" y="42041"/>
                  <a:pt x="3572671" y="0"/>
                </a:cubicBezTo>
                <a:cubicBezTo>
                  <a:pt x="3774049" y="-42041"/>
                  <a:pt x="3962947" y="24769"/>
                  <a:pt x="4155281" y="0"/>
                </a:cubicBezTo>
                <a:cubicBezTo>
                  <a:pt x="4347615" y="-24769"/>
                  <a:pt x="4570421" y="16891"/>
                  <a:pt x="4842761" y="0"/>
                </a:cubicBezTo>
                <a:cubicBezTo>
                  <a:pt x="5115101" y="-16891"/>
                  <a:pt x="5162514" y="34495"/>
                  <a:pt x="5477806" y="0"/>
                </a:cubicBezTo>
                <a:cubicBezTo>
                  <a:pt x="5621450" y="724"/>
                  <a:pt x="5709085" y="95992"/>
                  <a:pt x="5712121" y="234315"/>
                </a:cubicBezTo>
                <a:cubicBezTo>
                  <a:pt x="5762627" y="437197"/>
                  <a:pt x="5666581" y="563135"/>
                  <a:pt x="5712121" y="721674"/>
                </a:cubicBezTo>
                <a:cubicBezTo>
                  <a:pt x="5757661" y="880213"/>
                  <a:pt x="5675107" y="1048245"/>
                  <a:pt x="5712121" y="1171544"/>
                </a:cubicBezTo>
                <a:cubicBezTo>
                  <a:pt x="5715153" y="1297816"/>
                  <a:pt x="5613327" y="1422616"/>
                  <a:pt x="5477806" y="1405859"/>
                </a:cubicBezTo>
                <a:cubicBezTo>
                  <a:pt x="5288058" y="1484956"/>
                  <a:pt x="4967064" y="1353916"/>
                  <a:pt x="4790326" y="1405859"/>
                </a:cubicBezTo>
                <a:cubicBezTo>
                  <a:pt x="4613588" y="1457802"/>
                  <a:pt x="4387989" y="1340024"/>
                  <a:pt x="4155281" y="1405859"/>
                </a:cubicBezTo>
                <a:cubicBezTo>
                  <a:pt x="3922573" y="1471694"/>
                  <a:pt x="3940403" y="1377847"/>
                  <a:pt x="3729976" y="1405859"/>
                </a:cubicBezTo>
                <a:cubicBezTo>
                  <a:pt x="3519549" y="1433871"/>
                  <a:pt x="3454062" y="1388625"/>
                  <a:pt x="3199800" y="1405859"/>
                </a:cubicBezTo>
                <a:cubicBezTo>
                  <a:pt x="2945538" y="1423093"/>
                  <a:pt x="2747277" y="1338169"/>
                  <a:pt x="2512321" y="1405859"/>
                </a:cubicBezTo>
                <a:cubicBezTo>
                  <a:pt x="2277365" y="1473549"/>
                  <a:pt x="2173042" y="1347952"/>
                  <a:pt x="1982145" y="1405859"/>
                </a:cubicBezTo>
                <a:cubicBezTo>
                  <a:pt x="1791248" y="1463766"/>
                  <a:pt x="1615170" y="1393456"/>
                  <a:pt x="1451970" y="1405859"/>
                </a:cubicBezTo>
                <a:cubicBezTo>
                  <a:pt x="1288770" y="1418262"/>
                  <a:pt x="1071035" y="1394224"/>
                  <a:pt x="974230" y="1405859"/>
                </a:cubicBezTo>
                <a:cubicBezTo>
                  <a:pt x="877425" y="1417494"/>
                  <a:pt x="554389" y="1317891"/>
                  <a:pt x="234315" y="1405859"/>
                </a:cubicBezTo>
                <a:cubicBezTo>
                  <a:pt x="104491" y="1409063"/>
                  <a:pt x="-35415" y="1297618"/>
                  <a:pt x="0" y="1171544"/>
                </a:cubicBezTo>
                <a:cubicBezTo>
                  <a:pt x="-50159" y="960282"/>
                  <a:pt x="50507" y="852130"/>
                  <a:pt x="0" y="731046"/>
                </a:cubicBezTo>
                <a:cubicBezTo>
                  <a:pt x="-50507" y="609962"/>
                  <a:pt x="34402" y="410862"/>
                  <a:pt x="0" y="234315"/>
                </a:cubicBezTo>
                <a:close/>
              </a:path>
            </a:pathLst>
          </a:custGeom>
          <a:noFill/>
          <a:ln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3231130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00B050"/>
                </a:solidFill>
                <a:latin typeface="Comic Sans MS" panose="030F0702030302020204" pitchFamily="66" charset="0"/>
              </a:rPr>
              <a:t>Bounded guarantee: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degrades</a:t>
            </a:r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 smoothly 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as the</a:t>
            </a:r>
            <a:r>
              <a:rPr lang="en-GB" dirty="0">
                <a:solidFill>
                  <a:srgbClr val="FFFF00"/>
                </a:solidFill>
                <a:latin typeface="Comic Sans MS" panose="030F0702030302020204" pitchFamily="66" charset="0"/>
              </a:rPr>
              <a:t> size of the largest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rgbClr val="FFFF00"/>
                </a:solidFill>
                <a:latin typeface="Comic Sans MS" panose="030F0702030302020204" pitchFamily="66" charset="0"/>
              </a:rPr>
              <a:t>grows </a:t>
            </a:r>
            <a:r>
              <a:rPr lang="en-US" dirty="0">
                <a:solidFill>
                  <a:srgbClr val="FFFF00"/>
                </a:solidFill>
                <a:latin typeface="Comic Sans MS" panose="030F0702030302020204" pitchFamily="66" charset="0"/>
              </a:rPr>
              <a:t>and</a:t>
            </a:r>
            <a:r>
              <a:rPr lang="el-GR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GB" dirty="0">
                <a:solidFill>
                  <a:srgbClr val="FFFF00"/>
                </a:solidFill>
                <a:latin typeface="Comic Sans MS" panose="030F0702030302020204" pitchFamily="66" charset="0"/>
              </a:rPr>
              <a:t>agreement threshold decreases.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2D7227C-B75E-4966-E3D3-55AD0D6969C6}"/>
              </a:ext>
            </a:extLst>
          </p:cNvPr>
          <p:cNvSpPr txBox="1"/>
          <p:nvPr/>
        </p:nvSpPr>
        <p:spPr>
          <a:xfrm>
            <a:off x="8044585" y="2892602"/>
            <a:ext cx="20580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gency FB" panose="020B0503020202020204" pitchFamily="34" charset="0"/>
              </a:rPr>
              <a:t>3 </a:t>
            </a:r>
            <a:r>
              <a:rPr lang="en-US" sz="2400" b="1" dirty="0" err="1">
                <a:solidFill>
                  <a:srgbClr val="FF0000"/>
                </a:solidFill>
                <a:latin typeface="Agency FB" panose="020B0503020202020204" pitchFamily="34" charset="0"/>
              </a:rPr>
              <a:t>apx</a:t>
            </a:r>
            <a:endParaRPr lang="en-US" sz="2400" b="1" dirty="0">
              <a:solidFill>
                <a:srgbClr val="FF0000"/>
              </a:solidFill>
              <a:latin typeface="Agency FB" panose="020B0503020202020204" pitchFamily="34" charset="0"/>
            </a:endParaRPr>
          </a:p>
        </p:txBody>
      </p:sp>
      <p:pic>
        <p:nvPicPr>
          <p:cNvPr id="28" name="Picture 2" descr="Homer Simpson 04 Happy Icon | Simpsons Iconpack | Jonathan Rey">
            <a:extLst>
              <a:ext uri="{FF2B5EF4-FFF2-40B4-BE49-F238E27FC236}">
                <a16:creationId xmlns:a16="http://schemas.microsoft.com/office/drawing/2014/main" id="{952DE8F1-8F7D-6223-983B-7FD259A21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972" y="1770970"/>
            <a:ext cx="1426023" cy="142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FF23446-E8FA-0E22-29C0-2B2EBA763403}"/>
              </a:ext>
            </a:extLst>
          </p:cNvPr>
          <p:cNvSpPr/>
          <p:nvPr/>
        </p:nvSpPr>
        <p:spPr>
          <a:xfrm>
            <a:off x="3577222" y="2385391"/>
            <a:ext cx="1511237" cy="452616"/>
          </a:xfrm>
          <a:prstGeom prst="roundRect">
            <a:avLst/>
          </a:prstGeom>
          <a:noFill/>
          <a:ln w="57150">
            <a:solidFill>
              <a:srgbClr val="FF99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929D04E0-7C6D-9178-1B96-3F18CFBD7DC6}"/>
              </a:ext>
            </a:extLst>
          </p:cNvPr>
          <p:cNvCxnSpPr>
            <a:cxnSpLocks/>
          </p:cNvCxnSpPr>
          <p:nvPr/>
        </p:nvCxnSpPr>
        <p:spPr>
          <a:xfrm rot="10800000" flipV="1">
            <a:off x="3529815" y="2685941"/>
            <a:ext cx="1572305" cy="1248399"/>
          </a:xfrm>
          <a:prstGeom prst="bentConnector3">
            <a:avLst>
              <a:gd name="adj1" fmla="val -18271"/>
            </a:avLst>
          </a:prstGeom>
          <a:ln w="57150">
            <a:solidFill>
              <a:srgbClr val="FF99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9BB1A30F-D863-D46D-976E-F0AC1F51E744}"/>
              </a:ext>
            </a:extLst>
          </p:cNvPr>
          <p:cNvSpPr txBox="1"/>
          <p:nvPr/>
        </p:nvSpPr>
        <p:spPr>
          <a:xfrm>
            <a:off x="706125" y="3546029"/>
            <a:ext cx="32141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99CC"/>
                </a:solidFill>
                <a:latin typeface="Tempus Sans ITC" panose="04020404030D07020202" pitchFamily="82" charset="0"/>
              </a:rPr>
              <a:t>set of voters with the same </a:t>
            </a:r>
          </a:p>
          <a:p>
            <a:r>
              <a:rPr lang="en-US" sz="2000" dirty="0">
                <a:solidFill>
                  <a:srgbClr val="FF99CC"/>
                </a:solidFill>
                <a:latin typeface="Tempus Sans ITC" panose="04020404030D07020202" pitchFamily="82" charset="0"/>
              </a:rPr>
              <a:t>revealed set of proposals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AB6AF3F-4628-AB50-2B74-425FF14781FA}"/>
              </a:ext>
            </a:extLst>
          </p:cNvPr>
          <p:cNvSpPr txBox="1"/>
          <p:nvPr/>
        </p:nvSpPr>
        <p:spPr>
          <a:xfrm>
            <a:off x="3556554" y="2427619"/>
            <a:ext cx="16565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FFFF00"/>
                </a:solidFill>
                <a:latin typeface="Comic Sans MS" panose="030F0702030302020204" pitchFamily="66" charset="0"/>
              </a:rPr>
              <a:t>coherent set</a:t>
            </a:r>
            <a:endParaRPr lang="en-US" dirty="0"/>
          </a:p>
        </p:txBody>
      </p:sp>
      <p:sp>
        <p:nvSpPr>
          <p:cNvPr id="5" name="Arrow: Bent-Up 4">
            <a:extLst>
              <a:ext uri="{FF2B5EF4-FFF2-40B4-BE49-F238E27FC236}">
                <a16:creationId xmlns:a16="http://schemas.microsoft.com/office/drawing/2014/main" id="{79786922-1545-96EE-E70A-C899DDB62032}"/>
              </a:ext>
            </a:extLst>
          </p:cNvPr>
          <p:cNvSpPr/>
          <p:nvPr/>
        </p:nvSpPr>
        <p:spPr>
          <a:xfrm rot="10800000" flipH="1">
            <a:off x="6468031" y="2632789"/>
            <a:ext cx="1254115" cy="470610"/>
          </a:xfrm>
          <a:prstGeom prst="bentUpArrow">
            <a:avLst>
              <a:gd name="adj1" fmla="val 25000"/>
              <a:gd name="adj2" fmla="val 25000"/>
              <a:gd name="adj3" fmla="val 32398"/>
            </a:avLst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64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5" grpId="0" animBg="1"/>
      <p:bldP spid="22" grpId="0"/>
      <p:bldP spid="24" grpId="0" animBg="1"/>
      <p:bldP spid="26" grpId="0"/>
      <p:bldP spid="29" grpId="0" animBg="1"/>
      <p:bldP spid="34" grpId="0"/>
      <p:bldP spid="16" grpId="0" animBg="1"/>
      <p:bldP spid="41" grpId="0"/>
      <p:bldP spid="43" grpId="0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F2847CE-CED0-EA52-0B84-7E7960ABE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1580" y="114542"/>
            <a:ext cx="21336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1EB8D98-6CA1-990A-7D39-E22A4BD0E670}"/>
              </a:ext>
            </a:extLst>
          </p:cNvPr>
          <p:cNvSpPr/>
          <p:nvPr/>
        </p:nvSpPr>
        <p:spPr>
          <a:xfrm>
            <a:off x="541349" y="705985"/>
            <a:ext cx="6976012" cy="968933"/>
          </a:xfrm>
          <a:custGeom>
            <a:avLst/>
            <a:gdLst>
              <a:gd name="connsiteX0" fmla="*/ 0 w 6976012"/>
              <a:gd name="connsiteY0" fmla="*/ 161492 h 968933"/>
              <a:gd name="connsiteX1" fmla="*/ 161492 w 6976012"/>
              <a:gd name="connsiteY1" fmla="*/ 0 h 968933"/>
              <a:gd name="connsiteX2" fmla="*/ 649381 w 6976012"/>
              <a:gd name="connsiteY2" fmla="*/ 0 h 968933"/>
              <a:gd name="connsiteX3" fmla="*/ 1004209 w 6976012"/>
              <a:gd name="connsiteY3" fmla="*/ 0 h 968933"/>
              <a:gd name="connsiteX4" fmla="*/ 1425567 w 6976012"/>
              <a:gd name="connsiteY4" fmla="*/ 0 h 968933"/>
              <a:gd name="connsiteX5" fmla="*/ 2046517 w 6976012"/>
              <a:gd name="connsiteY5" fmla="*/ 0 h 968933"/>
              <a:gd name="connsiteX6" fmla="*/ 2733996 w 6976012"/>
              <a:gd name="connsiteY6" fmla="*/ 0 h 968933"/>
              <a:gd name="connsiteX7" fmla="*/ 3288415 w 6976012"/>
              <a:gd name="connsiteY7" fmla="*/ 0 h 968933"/>
              <a:gd name="connsiteX8" fmla="*/ 3842834 w 6976012"/>
              <a:gd name="connsiteY8" fmla="*/ 0 h 968933"/>
              <a:gd name="connsiteX9" fmla="*/ 4530314 w 6976012"/>
              <a:gd name="connsiteY9" fmla="*/ 0 h 968933"/>
              <a:gd name="connsiteX10" fmla="*/ 5018202 w 6976012"/>
              <a:gd name="connsiteY10" fmla="*/ 0 h 968933"/>
              <a:gd name="connsiteX11" fmla="*/ 5705682 w 6976012"/>
              <a:gd name="connsiteY11" fmla="*/ 0 h 968933"/>
              <a:gd name="connsiteX12" fmla="*/ 6814520 w 6976012"/>
              <a:gd name="connsiteY12" fmla="*/ 0 h 968933"/>
              <a:gd name="connsiteX13" fmla="*/ 6976012 w 6976012"/>
              <a:gd name="connsiteY13" fmla="*/ 161492 h 968933"/>
              <a:gd name="connsiteX14" fmla="*/ 6976012 w 6976012"/>
              <a:gd name="connsiteY14" fmla="*/ 465088 h 968933"/>
              <a:gd name="connsiteX15" fmla="*/ 6976012 w 6976012"/>
              <a:gd name="connsiteY15" fmla="*/ 807441 h 968933"/>
              <a:gd name="connsiteX16" fmla="*/ 6814520 w 6976012"/>
              <a:gd name="connsiteY16" fmla="*/ 968933 h 968933"/>
              <a:gd name="connsiteX17" fmla="*/ 6459692 w 6976012"/>
              <a:gd name="connsiteY17" fmla="*/ 968933 h 968933"/>
              <a:gd name="connsiteX18" fmla="*/ 5971803 w 6976012"/>
              <a:gd name="connsiteY18" fmla="*/ 968933 h 968933"/>
              <a:gd name="connsiteX19" fmla="*/ 5284324 w 6976012"/>
              <a:gd name="connsiteY19" fmla="*/ 968933 h 968933"/>
              <a:gd name="connsiteX20" fmla="*/ 4796435 w 6976012"/>
              <a:gd name="connsiteY20" fmla="*/ 968933 h 968933"/>
              <a:gd name="connsiteX21" fmla="*/ 4308546 w 6976012"/>
              <a:gd name="connsiteY21" fmla="*/ 968933 h 968933"/>
              <a:gd name="connsiteX22" fmla="*/ 3887188 w 6976012"/>
              <a:gd name="connsiteY22" fmla="*/ 968933 h 968933"/>
              <a:gd name="connsiteX23" fmla="*/ 3332769 w 6976012"/>
              <a:gd name="connsiteY23" fmla="*/ 968933 h 968933"/>
              <a:gd name="connsiteX24" fmla="*/ 2844880 w 6976012"/>
              <a:gd name="connsiteY24" fmla="*/ 968933 h 968933"/>
              <a:gd name="connsiteX25" fmla="*/ 2223931 w 6976012"/>
              <a:gd name="connsiteY25" fmla="*/ 968933 h 968933"/>
              <a:gd name="connsiteX26" fmla="*/ 1869103 w 6976012"/>
              <a:gd name="connsiteY26" fmla="*/ 968933 h 968933"/>
              <a:gd name="connsiteX27" fmla="*/ 1381214 w 6976012"/>
              <a:gd name="connsiteY27" fmla="*/ 968933 h 968933"/>
              <a:gd name="connsiteX28" fmla="*/ 826795 w 6976012"/>
              <a:gd name="connsiteY28" fmla="*/ 968933 h 968933"/>
              <a:gd name="connsiteX29" fmla="*/ 161492 w 6976012"/>
              <a:gd name="connsiteY29" fmla="*/ 968933 h 968933"/>
              <a:gd name="connsiteX30" fmla="*/ 0 w 6976012"/>
              <a:gd name="connsiteY30" fmla="*/ 807441 h 968933"/>
              <a:gd name="connsiteX31" fmla="*/ 0 w 6976012"/>
              <a:gd name="connsiteY31" fmla="*/ 503845 h 968933"/>
              <a:gd name="connsiteX32" fmla="*/ 0 w 6976012"/>
              <a:gd name="connsiteY32" fmla="*/ 161492 h 968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976012" h="968933" extrusionOk="0">
                <a:moveTo>
                  <a:pt x="0" y="161492"/>
                </a:moveTo>
                <a:cubicBezTo>
                  <a:pt x="-8559" y="94436"/>
                  <a:pt x="67747" y="8791"/>
                  <a:pt x="161492" y="0"/>
                </a:cubicBezTo>
                <a:cubicBezTo>
                  <a:pt x="399459" y="-38644"/>
                  <a:pt x="536886" y="56713"/>
                  <a:pt x="649381" y="0"/>
                </a:cubicBezTo>
                <a:cubicBezTo>
                  <a:pt x="761876" y="-56713"/>
                  <a:pt x="884159" y="16632"/>
                  <a:pt x="1004209" y="0"/>
                </a:cubicBezTo>
                <a:cubicBezTo>
                  <a:pt x="1124259" y="-16632"/>
                  <a:pt x="1301713" y="48200"/>
                  <a:pt x="1425567" y="0"/>
                </a:cubicBezTo>
                <a:cubicBezTo>
                  <a:pt x="1549421" y="-48200"/>
                  <a:pt x="1819429" y="64987"/>
                  <a:pt x="2046517" y="0"/>
                </a:cubicBezTo>
                <a:cubicBezTo>
                  <a:pt x="2273605" y="-64987"/>
                  <a:pt x="2441762" y="16129"/>
                  <a:pt x="2733996" y="0"/>
                </a:cubicBezTo>
                <a:cubicBezTo>
                  <a:pt x="3026230" y="-16129"/>
                  <a:pt x="3044874" y="62581"/>
                  <a:pt x="3288415" y="0"/>
                </a:cubicBezTo>
                <a:cubicBezTo>
                  <a:pt x="3531956" y="-62581"/>
                  <a:pt x="3692935" y="41808"/>
                  <a:pt x="3842834" y="0"/>
                </a:cubicBezTo>
                <a:cubicBezTo>
                  <a:pt x="3992733" y="-41808"/>
                  <a:pt x="4257974" y="16891"/>
                  <a:pt x="4530314" y="0"/>
                </a:cubicBezTo>
                <a:cubicBezTo>
                  <a:pt x="4802654" y="-16891"/>
                  <a:pt x="4852506" y="24844"/>
                  <a:pt x="5018202" y="0"/>
                </a:cubicBezTo>
                <a:cubicBezTo>
                  <a:pt x="5183898" y="-24844"/>
                  <a:pt x="5533808" y="71959"/>
                  <a:pt x="5705682" y="0"/>
                </a:cubicBezTo>
                <a:cubicBezTo>
                  <a:pt x="5877556" y="-71959"/>
                  <a:pt x="6584940" y="3817"/>
                  <a:pt x="6814520" y="0"/>
                </a:cubicBezTo>
                <a:cubicBezTo>
                  <a:pt x="6893520" y="-3010"/>
                  <a:pt x="6953207" y="63300"/>
                  <a:pt x="6976012" y="161492"/>
                </a:cubicBezTo>
                <a:cubicBezTo>
                  <a:pt x="6982323" y="289450"/>
                  <a:pt x="6968288" y="330563"/>
                  <a:pt x="6976012" y="465088"/>
                </a:cubicBezTo>
                <a:cubicBezTo>
                  <a:pt x="6983736" y="599613"/>
                  <a:pt x="6946512" y="672248"/>
                  <a:pt x="6976012" y="807441"/>
                </a:cubicBezTo>
                <a:cubicBezTo>
                  <a:pt x="6985437" y="912293"/>
                  <a:pt x="6893165" y="969000"/>
                  <a:pt x="6814520" y="968933"/>
                </a:cubicBezTo>
                <a:cubicBezTo>
                  <a:pt x="6679718" y="998911"/>
                  <a:pt x="6578758" y="963317"/>
                  <a:pt x="6459692" y="968933"/>
                </a:cubicBezTo>
                <a:cubicBezTo>
                  <a:pt x="6340626" y="974549"/>
                  <a:pt x="6131066" y="955426"/>
                  <a:pt x="5971803" y="968933"/>
                </a:cubicBezTo>
                <a:cubicBezTo>
                  <a:pt x="5812540" y="982440"/>
                  <a:pt x="5519280" y="901243"/>
                  <a:pt x="5284324" y="968933"/>
                </a:cubicBezTo>
                <a:cubicBezTo>
                  <a:pt x="5049368" y="1036623"/>
                  <a:pt x="4919632" y="913845"/>
                  <a:pt x="4796435" y="968933"/>
                </a:cubicBezTo>
                <a:cubicBezTo>
                  <a:pt x="4673238" y="1024021"/>
                  <a:pt x="4459963" y="937094"/>
                  <a:pt x="4308546" y="968933"/>
                </a:cubicBezTo>
                <a:cubicBezTo>
                  <a:pt x="4157129" y="1000772"/>
                  <a:pt x="4020834" y="945781"/>
                  <a:pt x="3887188" y="968933"/>
                </a:cubicBezTo>
                <a:cubicBezTo>
                  <a:pt x="3753542" y="992085"/>
                  <a:pt x="3571605" y="910874"/>
                  <a:pt x="3332769" y="968933"/>
                </a:cubicBezTo>
                <a:cubicBezTo>
                  <a:pt x="3093933" y="1026992"/>
                  <a:pt x="2989382" y="952006"/>
                  <a:pt x="2844880" y="968933"/>
                </a:cubicBezTo>
                <a:cubicBezTo>
                  <a:pt x="2700378" y="985860"/>
                  <a:pt x="2428711" y="906208"/>
                  <a:pt x="2223931" y="968933"/>
                </a:cubicBezTo>
                <a:cubicBezTo>
                  <a:pt x="2019151" y="1031658"/>
                  <a:pt x="2017665" y="936135"/>
                  <a:pt x="1869103" y="968933"/>
                </a:cubicBezTo>
                <a:cubicBezTo>
                  <a:pt x="1720541" y="1001731"/>
                  <a:pt x="1597857" y="948668"/>
                  <a:pt x="1381214" y="968933"/>
                </a:cubicBezTo>
                <a:cubicBezTo>
                  <a:pt x="1164571" y="989198"/>
                  <a:pt x="1022859" y="963673"/>
                  <a:pt x="826795" y="968933"/>
                </a:cubicBezTo>
                <a:cubicBezTo>
                  <a:pt x="630731" y="974193"/>
                  <a:pt x="477374" y="919490"/>
                  <a:pt x="161492" y="968933"/>
                </a:cubicBezTo>
                <a:cubicBezTo>
                  <a:pt x="51207" y="966799"/>
                  <a:pt x="-5055" y="880727"/>
                  <a:pt x="0" y="807441"/>
                </a:cubicBezTo>
                <a:cubicBezTo>
                  <a:pt x="-8787" y="663371"/>
                  <a:pt x="19379" y="609826"/>
                  <a:pt x="0" y="503845"/>
                </a:cubicBezTo>
                <a:cubicBezTo>
                  <a:pt x="-19379" y="397864"/>
                  <a:pt x="5938" y="255307"/>
                  <a:pt x="0" y="161492"/>
                </a:cubicBezTo>
                <a:close/>
              </a:path>
            </a:pathLst>
          </a:custGeom>
          <a:noFill/>
          <a:ln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3231130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b="1" i="0" dirty="0">
                <a:solidFill>
                  <a:srgbClr val="FFFF00"/>
                </a:solidFill>
                <a:effectLst/>
                <a:latin typeface="Google Sans"/>
              </a:rPr>
              <a:t>∃</a:t>
            </a:r>
            <a:r>
              <a:rPr lang="en-US" b="0" i="0" dirty="0">
                <a:solidFill>
                  <a:srgbClr val="FFFF00"/>
                </a:solidFill>
                <a:effectLst/>
                <a:latin typeface="Google Sans"/>
              </a:rPr>
              <a:t> </a:t>
            </a:r>
            <a:r>
              <a:rPr lang="en-US" dirty="0">
                <a:solidFill>
                  <a:srgbClr val="FFFF00"/>
                </a:solidFill>
                <a:latin typeface="Comic Sans MS" panose="030F0702030302020204" pitchFamily="66" charset="0"/>
              </a:rPr>
              <a:t>instance: </a:t>
            </a:r>
            <a:r>
              <a:rPr lang="en-US" dirty="0">
                <a:solidFill>
                  <a:srgbClr val="00B0F0"/>
                </a:solidFill>
                <a:latin typeface="Comic Sans MS" panose="030F0702030302020204" pitchFamily="66" charset="0"/>
              </a:rPr>
              <a:t>nothing better than n-</a:t>
            </a:r>
            <a:r>
              <a:rPr lang="en-US" dirty="0" err="1">
                <a:solidFill>
                  <a:srgbClr val="00B0F0"/>
                </a:solidFill>
                <a:latin typeface="Comic Sans MS" panose="030F0702030302020204" pitchFamily="66" charset="0"/>
              </a:rPr>
              <a:t>apx</a:t>
            </a:r>
            <a:r>
              <a:rPr lang="en-US" dirty="0">
                <a:solidFill>
                  <a:srgbClr val="FFFF00"/>
                </a:solidFill>
                <a:latin typeface="Comic Sans MS" panose="030F0702030302020204" pitchFamily="66" charset="0"/>
              </a:rPr>
              <a:t> can be</a:t>
            </a:r>
            <a:r>
              <a:rPr lang="el-GR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US" dirty="0">
                <a:solidFill>
                  <a:srgbClr val="FFFF00"/>
                </a:solidFill>
                <a:latin typeface="Comic Sans MS" panose="030F0702030302020204" pitchFamily="66" charset="0"/>
              </a:rPr>
              <a:t>achieved, </a:t>
            </a:r>
            <a:r>
              <a:rPr lang="el-GR" dirty="0">
                <a:solidFill>
                  <a:srgbClr val="FFFF00"/>
                </a:solidFill>
                <a:latin typeface="Comic Sans MS" panose="030F0702030302020204" pitchFamily="66" charset="0"/>
              </a:rPr>
              <a:t>                                                  </a:t>
            </a:r>
            <a:r>
              <a:rPr lang="en-US" dirty="0">
                <a:solidFill>
                  <a:srgbClr val="FFFF00"/>
                </a:solidFill>
                <a:latin typeface="Comic Sans MS" panose="030F0702030302020204" pitchFamily="66" charset="0"/>
              </a:rPr>
              <a:t>with any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advertised ballot, </a:t>
            </a:r>
            <a:r>
              <a:rPr lang="en-US" dirty="0">
                <a:solidFill>
                  <a:srgbClr val="FFFF00"/>
                </a:solidFill>
                <a:latin typeface="Comic Sans MS" panose="030F0702030302020204" pitchFamily="66" charset="0"/>
              </a:rPr>
              <a:t>for any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threshold bound.</a:t>
            </a:r>
          </a:p>
        </p:txBody>
      </p:sp>
      <p:pic>
        <p:nvPicPr>
          <p:cNvPr id="17" name="Picture 16" descr="A close-up of a person&#10;&#10;Description automatically generated with low confidence">
            <a:extLst>
              <a:ext uri="{FF2B5EF4-FFF2-40B4-BE49-F238E27FC236}">
                <a16:creationId xmlns:a16="http://schemas.microsoft.com/office/drawing/2014/main" id="{3DFF6B0D-5460-F852-65C1-409D426E38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90559" y="833300"/>
            <a:ext cx="827791" cy="885377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7B1A7E0-8541-18A5-BA58-3A0B87E31331}"/>
              </a:ext>
            </a:extLst>
          </p:cNvPr>
          <p:cNvSpPr/>
          <p:nvPr/>
        </p:nvSpPr>
        <p:spPr>
          <a:xfrm>
            <a:off x="1942824" y="4212001"/>
            <a:ext cx="2631139" cy="469424"/>
          </a:xfrm>
          <a:custGeom>
            <a:avLst/>
            <a:gdLst>
              <a:gd name="connsiteX0" fmla="*/ 0 w 2631139"/>
              <a:gd name="connsiteY0" fmla="*/ 78239 h 469424"/>
              <a:gd name="connsiteX1" fmla="*/ 78239 w 2631139"/>
              <a:gd name="connsiteY1" fmla="*/ 0 h 469424"/>
              <a:gd name="connsiteX2" fmla="*/ 548425 w 2631139"/>
              <a:gd name="connsiteY2" fmla="*/ 0 h 469424"/>
              <a:gd name="connsiteX3" fmla="*/ 969117 w 2631139"/>
              <a:gd name="connsiteY3" fmla="*/ 0 h 469424"/>
              <a:gd name="connsiteX4" fmla="*/ 1414556 w 2631139"/>
              <a:gd name="connsiteY4" fmla="*/ 0 h 469424"/>
              <a:gd name="connsiteX5" fmla="*/ 1934235 w 2631139"/>
              <a:gd name="connsiteY5" fmla="*/ 0 h 469424"/>
              <a:gd name="connsiteX6" fmla="*/ 2552900 w 2631139"/>
              <a:gd name="connsiteY6" fmla="*/ 0 h 469424"/>
              <a:gd name="connsiteX7" fmla="*/ 2631139 w 2631139"/>
              <a:gd name="connsiteY7" fmla="*/ 78239 h 469424"/>
              <a:gd name="connsiteX8" fmla="*/ 2631139 w 2631139"/>
              <a:gd name="connsiteY8" fmla="*/ 391185 h 469424"/>
              <a:gd name="connsiteX9" fmla="*/ 2552900 w 2631139"/>
              <a:gd name="connsiteY9" fmla="*/ 469424 h 469424"/>
              <a:gd name="connsiteX10" fmla="*/ 2132208 w 2631139"/>
              <a:gd name="connsiteY10" fmla="*/ 469424 h 469424"/>
              <a:gd name="connsiteX11" fmla="*/ 1612529 w 2631139"/>
              <a:gd name="connsiteY11" fmla="*/ 469424 h 469424"/>
              <a:gd name="connsiteX12" fmla="*/ 1092850 w 2631139"/>
              <a:gd name="connsiteY12" fmla="*/ 469424 h 469424"/>
              <a:gd name="connsiteX13" fmla="*/ 622664 w 2631139"/>
              <a:gd name="connsiteY13" fmla="*/ 469424 h 469424"/>
              <a:gd name="connsiteX14" fmla="*/ 78239 w 2631139"/>
              <a:gd name="connsiteY14" fmla="*/ 469424 h 469424"/>
              <a:gd name="connsiteX15" fmla="*/ 0 w 2631139"/>
              <a:gd name="connsiteY15" fmla="*/ 391185 h 469424"/>
              <a:gd name="connsiteX16" fmla="*/ 0 w 2631139"/>
              <a:gd name="connsiteY16" fmla="*/ 78239 h 469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31139" h="469424" extrusionOk="0">
                <a:moveTo>
                  <a:pt x="0" y="78239"/>
                </a:moveTo>
                <a:cubicBezTo>
                  <a:pt x="-1967" y="40115"/>
                  <a:pt x="30872" y="8022"/>
                  <a:pt x="78239" y="0"/>
                </a:cubicBezTo>
                <a:cubicBezTo>
                  <a:pt x="261381" y="-51135"/>
                  <a:pt x="393714" y="15561"/>
                  <a:pt x="548425" y="0"/>
                </a:cubicBezTo>
                <a:cubicBezTo>
                  <a:pt x="703136" y="-15561"/>
                  <a:pt x="771933" y="7180"/>
                  <a:pt x="969117" y="0"/>
                </a:cubicBezTo>
                <a:cubicBezTo>
                  <a:pt x="1166301" y="-7180"/>
                  <a:pt x="1316828" y="46041"/>
                  <a:pt x="1414556" y="0"/>
                </a:cubicBezTo>
                <a:cubicBezTo>
                  <a:pt x="1512284" y="-46041"/>
                  <a:pt x="1699736" y="8375"/>
                  <a:pt x="1934235" y="0"/>
                </a:cubicBezTo>
                <a:cubicBezTo>
                  <a:pt x="2168734" y="-8375"/>
                  <a:pt x="2428804" y="18974"/>
                  <a:pt x="2552900" y="0"/>
                </a:cubicBezTo>
                <a:cubicBezTo>
                  <a:pt x="2594124" y="1823"/>
                  <a:pt x="2643886" y="33277"/>
                  <a:pt x="2631139" y="78239"/>
                </a:cubicBezTo>
                <a:cubicBezTo>
                  <a:pt x="2631744" y="182427"/>
                  <a:pt x="2620116" y="255707"/>
                  <a:pt x="2631139" y="391185"/>
                </a:cubicBezTo>
                <a:cubicBezTo>
                  <a:pt x="2627273" y="434913"/>
                  <a:pt x="2596199" y="472634"/>
                  <a:pt x="2552900" y="469424"/>
                </a:cubicBezTo>
                <a:cubicBezTo>
                  <a:pt x="2400884" y="508371"/>
                  <a:pt x="2308882" y="468933"/>
                  <a:pt x="2132208" y="469424"/>
                </a:cubicBezTo>
                <a:cubicBezTo>
                  <a:pt x="1955534" y="469915"/>
                  <a:pt x="1849531" y="426334"/>
                  <a:pt x="1612529" y="469424"/>
                </a:cubicBezTo>
                <a:cubicBezTo>
                  <a:pt x="1375527" y="512514"/>
                  <a:pt x="1298922" y="456860"/>
                  <a:pt x="1092850" y="469424"/>
                </a:cubicBezTo>
                <a:cubicBezTo>
                  <a:pt x="886778" y="481988"/>
                  <a:pt x="849729" y="467249"/>
                  <a:pt x="622664" y="469424"/>
                </a:cubicBezTo>
                <a:cubicBezTo>
                  <a:pt x="395599" y="471599"/>
                  <a:pt x="242378" y="452952"/>
                  <a:pt x="78239" y="469424"/>
                </a:cubicBezTo>
                <a:cubicBezTo>
                  <a:pt x="38013" y="474383"/>
                  <a:pt x="-12425" y="434474"/>
                  <a:pt x="0" y="391185"/>
                </a:cubicBezTo>
                <a:cubicBezTo>
                  <a:pt x="-2671" y="250614"/>
                  <a:pt x="18641" y="182602"/>
                  <a:pt x="0" y="78239"/>
                </a:cubicBezTo>
                <a:close/>
              </a:path>
            </a:pathLst>
          </a:custGeom>
          <a:noFill/>
          <a:ln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3231130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FFFF00"/>
                </a:solidFill>
                <a:latin typeface="Comic Sans MS" panose="030F0702030302020204" pitchFamily="66" charset="0"/>
              </a:rPr>
              <a:t>Majority Agreement</a:t>
            </a:r>
            <a:endParaRPr lang="en-GB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148" name="Picture 4" descr="Maggie Simpson PNG, Maggie Simpson Transparent Background - FreeIconsPNG">
            <a:extLst>
              <a:ext uri="{FF2B5EF4-FFF2-40B4-BE49-F238E27FC236}">
                <a16:creationId xmlns:a16="http://schemas.microsoft.com/office/drawing/2014/main" id="{068B9903-7DD6-23BC-F4F8-3847255FE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098" b="94715" l="8780" r="93171">
                        <a14:foregroundMark x1="32195" y1="6911" x2="65366" y2="6504"/>
                        <a14:foregroundMark x1="65366" y1="6504" x2="34146" y2="10976"/>
                        <a14:foregroundMark x1="34146" y1="10976" x2="31220" y2="6504"/>
                        <a14:foregroundMark x1="46829" y1="14228" x2="60000" y2="19512"/>
                        <a14:foregroundMark x1="62439" y1="19512" x2="67805" y2="23171"/>
                        <a14:foregroundMark x1="18537" y1="44715" x2="53659" y2="43089"/>
                        <a14:foregroundMark x1="53659" y1="43089" x2="67805" y2="25610"/>
                        <a14:foregroundMark x1="67805" y1="25610" x2="68293" y2="23577"/>
                        <a14:foregroundMark x1="68293" y1="23577" x2="47317" y2="72764"/>
                        <a14:foregroundMark x1="47317" y1="72764" x2="47317" y2="71545"/>
                        <a14:foregroundMark x1="47317" y1="71545" x2="46829" y2="40650"/>
                        <a14:foregroundMark x1="46829" y1="40650" x2="48780" y2="63821"/>
                        <a14:foregroundMark x1="48780" y1="63821" x2="60488" y2="45528"/>
                        <a14:foregroundMark x1="60488" y1="45528" x2="28780" y2="38618"/>
                        <a14:foregroundMark x1="28780" y1="38618" x2="23902" y2="30894"/>
                        <a14:foregroundMark x1="23902" y1="30894" x2="37073" y2="35366"/>
                        <a14:foregroundMark x1="37073" y1="35366" x2="37073" y2="35366"/>
                        <a14:foregroundMark x1="90244" y1="36992" x2="93171" y2="39837"/>
                        <a14:foregroundMark x1="13659" y1="91057" x2="58049" y2="87398"/>
                        <a14:foregroundMark x1="58049" y1="87398" x2="63902" y2="94715"/>
                        <a14:foregroundMark x1="51220" y1="53659" x2="64878" y2="455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215" y="3762783"/>
            <a:ext cx="785164" cy="94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CCFB794-D5A7-E116-9A94-90DCAE3192C9}"/>
              </a:ext>
            </a:extLst>
          </p:cNvPr>
          <p:cNvSpPr/>
          <p:nvPr/>
        </p:nvSpPr>
        <p:spPr>
          <a:xfrm>
            <a:off x="6562447" y="5496011"/>
            <a:ext cx="5532733" cy="1119597"/>
          </a:xfrm>
          <a:custGeom>
            <a:avLst/>
            <a:gdLst>
              <a:gd name="connsiteX0" fmla="*/ 0 w 5532733"/>
              <a:gd name="connsiteY0" fmla="*/ 186603 h 1119597"/>
              <a:gd name="connsiteX1" fmla="*/ 186603 w 5532733"/>
              <a:gd name="connsiteY1" fmla="*/ 0 h 1119597"/>
              <a:gd name="connsiteX2" fmla="*/ 708289 w 5532733"/>
              <a:gd name="connsiteY2" fmla="*/ 0 h 1119597"/>
              <a:gd name="connsiteX3" fmla="*/ 1126783 w 5532733"/>
              <a:gd name="connsiteY3" fmla="*/ 0 h 1119597"/>
              <a:gd name="connsiteX4" fmla="*/ 1596874 w 5532733"/>
              <a:gd name="connsiteY4" fmla="*/ 0 h 1119597"/>
              <a:gd name="connsiteX5" fmla="*/ 2221750 w 5532733"/>
              <a:gd name="connsiteY5" fmla="*/ 0 h 1119597"/>
              <a:gd name="connsiteX6" fmla="*/ 2898221 w 5532733"/>
              <a:gd name="connsiteY6" fmla="*/ 0 h 1119597"/>
              <a:gd name="connsiteX7" fmla="*/ 3471502 w 5532733"/>
              <a:gd name="connsiteY7" fmla="*/ 0 h 1119597"/>
              <a:gd name="connsiteX8" fmla="*/ 4044783 w 5532733"/>
              <a:gd name="connsiteY8" fmla="*/ 0 h 1119597"/>
              <a:gd name="connsiteX9" fmla="*/ 4721254 w 5532733"/>
              <a:gd name="connsiteY9" fmla="*/ 0 h 1119597"/>
              <a:gd name="connsiteX10" fmla="*/ 5346130 w 5532733"/>
              <a:gd name="connsiteY10" fmla="*/ 0 h 1119597"/>
              <a:gd name="connsiteX11" fmla="*/ 5532733 w 5532733"/>
              <a:gd name="connsiteY11" fmla="*/ 186603 h 1119597"/>
              <a:gd name="connsiteX12" fmla="*/ 5532733 w 5532733"/>
              <a:gd name="connsiteY12" fmla="*/ 574726 h 1119597"/>
              <a:gd name="connsiteX13" fmla="*/ 5532733 w 5532733"/>
              <a:gd name="connsiteY13" fmla="*/ 932994 h 1119597"/>
              <a:gd name="connsiteX14" fmla="*/ 5346130 w 5532733"/>
              <a:gd name="connsiteY14" fmla="*/ 1119597 h 1119597"/>
              <a:gd name="connsiteX15" fmla="*/ 4669659 w 5532733"/>
              <a:gd name="connsiteY15" fmla="*/ 1119597 h 1119597"/>
              <a:gd name="connsiteX16" fmla="*/ 4044783 w 5532733"/>
              <a:gd name="connsiteY16" fmla="*/ 1119597 h 1119597"/>
              <a:gd name="connsiteX17" fmla="*/ 3626288 w 5532733"/>
              <a:gd name="connsiteY17" fmla="*/ 1119597 h 1119597"/>
              <a:gd name="connsiteX18" fmla="*/ 3104602 w 5532733"/>
              <a:gd name="connsiteY18" fmla="*/ 1119597 h 1119597"/>
              <a:gd name="connsiteX19" fmla="*/ 2428131 w 5532733"/>
              <a:gd name="connsiteY19" fmla="*/ 1119597 h 1119597"/>
              <a:gd name="connsiteX20" fmla="*/ 1906445 w 5532733"/>
              <a:gd name="connsiteY20" fmla="*/ 1119597 h 1119597"/>
              <a:gd name="connsiteX21" fmla="*/ 1384760 w 5532733"/>
              <a:gd name="connsiteY21" fmla="*/ 1119597 h 1119597"/>
              <a:gd name="connsiteX22" fmla="*/ 914670 w 5532733"/>
              <a:gd name="connsiteY22" fmla="*/ 1119597 h 1119597"/>
              <a:gd name="connsiteX23" fmla="*/ 186603 w 5532733"/>
              <a:gd name="connsiteY23" fmla="*/ 1119597 h 1119597"/>
              <a:gd name="connsiteX24" fmla="*/ 0 w 5532733"/>
              <a:gd name="connsiteY24" fmla="*/ 932994 h 1119597"/>
              <a:gd name="connsiteX25" fmla="*/ 0 w 5532733"/>
              <a:gd name="connsiteY25" fmla="*/ 582190 h 1119597"/>
              <a:gd name="connsiteX26" fmla="*/ 0 w 5532733"/>
              <a:gd name="connsiteY26" fmla="*/ 186603 h 1119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532733" h="1119597" extrusionOk="0">
                <a:moveTo>
                  <a:pt x="0" y="186603"/>
                </a:moveTo>
                <a:cubicBezTo>
                  <a:pt x="-4977" y="96417"/>
                  <a:pt x="74397" y="17656"/>
                  <a:pt x="186603" y="0"/>
                </a:cubicBezTo>
                <a:cubicBezTo>
                  <a:pt x="329630" y="-28122"/>
                  <a:pt x="496380" y="20811"/>
                  <a:pt x="708289" y="0"/>
                </a:cubicBezTo>
                <a:cubicBezTo>
                  <a:pt x="920198" y="-20811"/>
                  <a:pt x="1030162" y="43200"/>
                  <a:pt x="1126783" y="0"/>
                </a:cubicBezTo>
                <a:cubicBezTo>
                  <a:pt x="1223404" y="-43200"/>
                  <a:pt x="1478562" y="26576"/>
                  <a:pt x="1596874" y="0"/>
                </a:cubicBezTo>
                <a:cubicBezTo>
                  <a:pt x="1715186" y="-26576"/>
                  <a:pt x="2069464" y="62341"/>
                  <a:pt x="2221750" y="0"/>
                </a:cubicBezTo>
                <a:cubicBezTo>
                  <a:pt x="2374036" y="-62341"/>
                  <a:pt x="2696790" y="35746"/>
                  <a:pt x="2898221" y="0"/>
                </a:cubicBezTo>
                <a:cubicBezTo>
                  <a:pt x="3099652" y="-35746"/>
                  <a:pt x="3273482" y="66510"/>
                  <a:pt x="3471502" y="0"/>
                </a:cubicBezTo>
                <a:cubicBezTo>
                  <a:pt x="3669522" y="-66510"/>
                  <a:pt x="3767575" y="729"/>
                  <a:pt x="4044783" y="0"/>
                </a:cubicBezTo>
                <a:cubicBezTo>
                  <a:pt x="4321991" y="-729"/>
                  <a:pt x="4478300" y="67314"/>
                  <a:pt x="4721254" y="0"/>
                </a:cubicBezTo>
                <a:cubicBezTo>
                  <a:pt x="4964208" y="-67314"/>
                  <a:pt x="5062453" y="9144"/>
                  <a:pt x="5346130" y="0"/>
                </a:cubicBezTo>
                <a:cubicBezTo>
                  <a:pt x="5459343" y="516"/>
                  <a:pt x="5526846" y="66259"/>
                  <a:pt x="5532733" y="186603"/>
                </a:cubicBezTo>
                <a:cubicBezTo>
                  <a:pt x="5562284" y="365881"/>
                  <a:pt x="5513614" y="430630"/>
                  <a:pt x="5532733" y="574726"/>
                </a:cubicBezTo>
                <a:cubicBezTo>
                  <a:pt x="5551852" y="718822"/>
                  <a:pt x="5507510" y="795374"/>
                  <a:pt x="5532733" y="932994"/>
                </a:cubicBezTo>
                <a:cubicBezTo>
                  <a:pt x="5552197" y="1015915"/>
                  <a:pt x="5459127" y="1146847"/>
                  <a:pt x="5346130" y="1119597"/>
                </a:cubicBezTo>
                <a:cubicBezTo>
                  <a:pt x="5085924" y="1195168"/>
                  <a:pt x="4974069" y="1108939"/>
                  <a:pt x="4669659" y="1119597"/>
                </a:cubicBezTo>
                <a:cubicBezTo>
                  <a:pt x="4365249" y="1130255"/>
                  <a:pt x="4242482" y="1063003"/>
                  <a:pt x="4044783" y="1119597"/>
                </a:cubicBezTo>
                <a:cubicBezTo>
                  <a:pt x="3847084" y="1176191"/>
                  <a:pt x="3835197" y="1093452"/>
                  <a:pt x="3626288" y="1119597"/>
                </a:cubicBezTo>
                <a:cubicBezTo>
                  <a:pt x="3417380" y="1145742"/>
                  <a:pt x="3253464" y="1103690"/>
                  <a:pt x="3104602" y="1119597"/>
                </a:cubicBezTo>
                <a:cubicBezTo>
                  <a:pt x="2955740" y="1135504"/>
                  <a:pt x="2699575" y="1062685"/>
                  <a:pt x="2428131" y="1119597"/>
                </a:cubicBezTo>
                <a:cubicBezTo>
                  <a:pt x="2156687" y="1176509"/>
                  <a:pt x="2118354" y="1064623"/>
                  <a:pt x="1906445" y="1119597"/>
                </a:cubicBezTo>
                <a:cubicBezTo>
                  <a:pt x="1694536" y="1174571"/>
                  <a:pt x="1505060" y="1066599"/>
                  <a:pt x="1384760" y="1119597"/>
                </a:cubicBezTo>
                <a:cubicBezTo>
                  <a:pt x="1264461" y="1172595"/>
                  <a:pt x="1068490" y="1114028"/>
                  <a:pt x="914670" y="1119597"/>
                </a:cubicBezTo>
                <a:cubicBezTo>
                  <a:pt x="760850" y="1125166"/>
                  <a:pt x="524726" y="1048474"/>
                  <a:pt x="186603" y="1119597"/>
                </a:cubicBezTo>
                <a:cubicBezTo>
                  <a:pt x="81665" y="1134126"/>
                  <a:pt x="-17775" y="1034378"/>
                  <a:pt x="0" y="932994"/>
                </a:cubicBezTo>
                <a:cubicBezTo>
                  <a:pt x="-20580" y="759686"/>
                  <a:pt x="242" y="703209"/>
                  <a:pt x="0" y="582190"/>
                </a:cubicBezTo>
                <a:cubicBezTo>
                  <a:pt x="-242" y="461171"/>
                  <a:pt x="45832" y="332234"/>
                  <a:pt x="0" y="186603"/>
                </a:cubicBezTo>
                <a:close/>
              </a:path>
            </a:pathLst>
          </a:custGeom>
          <a:noFill/>
          <a:ln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3231130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00B050"/>
                </a:solidFill>
                <a:latin typeface="Comic Sans MS" panose="030F0702030302020204" pitchFamily="66" charset="0"/>
              </a:rPr>
              <a:t>Bounded guarantee: </a:t>
            </a:r>
            <a:r>
              <a:rPr lang="en-US" dirty="0">
                <a:solidFill>
                  <a:srgbClr val="FFFF00"/>
                </a:solidFill>
                <a:latin typeface="Comic Sans MS" panose="030F0702030302020204" pitchFamily="66" charset="0"/>
              </a:rPr>
              <a:t>dependent on </a:t>
            </a:r>
            <a:endParaRPr lang="el-GR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agreement threshold,</a:t>
            </a:r>
            <a:r>
              <a:rPr lang="en-US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endParaRPr lang="el-GR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coherence</a:t>
            </a:r>
            <a:r>
              <a:rPr lang="el-GR" dirty="0">
                <a:solidFill>
                  <a:schemeClr val="tx1"/>
                </a:solidFill>
                <a:latin typeface="Comic Sans MS" panose="030F0702030302020204" pitchFamily="66" charset="0"/>
              </a:rPr>
              <a:t>,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number of </a:t>
            </a:r>
            <a:r>
              <a:rPr lang="en-US" dirty="0" err="1">
                <a:solidFill>
                  <a:schemeClr val="tx1"/>
                </a:solidFill>
                <a:latin typeface="Comic Sans MS" panose="030F0702030302020204" pitchFamily="66" charset="0"/>
              </a:rPr>
              <a:t>dReps</a:t>
            </a:r>
            <a:r>
              <a:rPr lang="el-GR" dirty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937BE6-7BD4-4332-164E-2105446B44DA}"/>
              </a:ext>
            </a:extLst>
          </p:cNvPr>
          <p:cNvSpPr txBox="1"/>
          <p:nvPr/>
        </p:nvSpPr>
        <p:spPr>
          <a:xfrm>
            <a:off x="469604" y="92516"/>
            <a:ext cx="21592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>
                <a:solidFill>
                  <a:srgbClr val="FF0000"/>
                </a:solidFill>
                <a:latin typeface="Agency FB" panose="020B0503020202020204" pitchFamily="34" charset="0"/>
              </a:rPr>
              <a:t>Single </a:t>
            </a:r>
            <a:r>
              <a:rPr lang="en-US" sz="4000" u="sng" dirty="0" err="1">
                <a:solidFill>
                  <a:srgbClr val="FF0000"/>
                </a:solidFill>
                <a:latin typeface="Agency FB" panose="020B0503020202020204" pitchFamily="34" charset="0"/>
              </a:rPr>
              <a:t>dRep</a:t>
            </a:r>
            <a:endParaRPr lang="en-US" sz="4000" u="sng" dirty="0">
              <a:solidFill>
                <a:srgbClr val="FF0000"/>
              </a:solidFill>
              <a:latin typeface="Agency FB" panose="020B0503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2F0406B-2A56-7A97-6925-17E25CB201FB}"/>
              </a:ext>
            </a:extLst>
          </p:cNvPr>
          <p:cNvSpPr txBox="1"/>
          <p:nvPr/>
        </p:nvSpPr>
        <p:spPr>
          <a:xfrm>
            <a:off x="1843031" y="3544435"/>
            <a:ext cx="21592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>
                <a:solidFill>
                  <a:srgbClr val="FF0000"/>
                </a:solidFill>
                <a:latin typeface="Agency FB" panose="020B0503020202020204" pitchFamily="34" charset="0"/>
              </a:rPr>
              <a:t>Two </a:t>
            </a:r>
            <a:r>
              <a:rPr lang="en-US" sz="4000" u="sng" dirty="0" err="1">
                <a:solidFill>
                  <a:srgbClr val="FF0000"/>
                </a:solidFill>
                <a:latin typeface="Agency FB" panose="020B0503020202020204" pitchFamily="34" charset="0"/>
              </a:rPr>
              <a:t>dReps</a:t>
            </a:r>
            <a:endParaRPr lang="en-US" sz="4000" u="sng" dirty="0">
              <a:solidFill>
                <a:srgbClr val="FF0000"/>
              </a:solidFill>
              <a:latin typeface="Agency FB" panose="020B0503020202020204" pitchFamily="34" charset="0"/>
            </a:endParaRPr>
          </a:p>
        </p:txBody>
      </p:sp>
      <p:sp>
        <p:nvSpPr>
          <p:cNvPr id="48" name="Explosion: 14 Points 47">
            <a:extLst>
              <a:ext uri="{FF2B5EF4-FFF2-40B4-BE49-F238E27FC236}">
                <a16:creationId xmlns:a16="http://schemas.microsoft.com/office/drawing/2014/main" id="{1CFC99D4-9905-03A9-9F5E-89A1BD5BC186}"/>
              </a:ext>
            </a:extLst>
          </p:cNvPr>
          <p:cNvSpPr/>
          <p:nvPr/>
        </p:nvSpPr>
        <p:spPr>
          <a:xfrm rot="2329625">
            <a:off x="3695179" y="3828133"/>
            <a:ext cx="1060090" cy="616933"/>
          </a:xfrm>
          <a:prstGeom prst="irregularSeal2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FFFF00"/>
              </a:solidFill>
              <a:latin typeface="Agency FB" panose="020B0503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6DF38F0-9763-59DF-B583-1EF61DD8EA7B}"/>
              </a:ext>
            </a:extLst>
          </p:cNvPr>
          <p:cNvSpPr txBox="1"/>
          <p:nvPr/>
        </p:nvSpPr>
        <p:spPr>
          <a:xfrm rot="1476413">
            <a:off x="3913191" y="3933437"/>
            <a:ext cx="6401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gency FB" panose="020B0503020202020204" pitchFamily="34" charset="0"/>
              </a:rPr>
              <a:t>OPT</a:t>
            </a:r>
          </a:p>
        </p:txBody>
      </p:sp>
      <p:pic>
        <p:nvPicPr>
          <p:cNvPr id="6152" name="Picture 8" descr="Los Simpsons, The Simpson family dancing transparent background PNG clipart  | HiClipart">
            <a:extLst>
              <a:ext uri="{FF2B5EF4-FFF2-40B4-BE49-F238E27FC236}">
                <a16:creationId xmlns:a16="http://schemas.microsoft.com/office/drawing/2014/main" id="{F6B7BAAA-FD43-FADC-AF75-DB47D6F11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779" b="91412" l="5000" r="98429">
                        <a14:foregroundMark x1="11286" y1="51336" x2="5000" y2="48092"/>
                        <a14:foregroundMark x1="32143" y1="14504" x2="31429" y2="8969"/>
                        <a14:foregroundMark x1="48143" y1="45611" x2="53571" y2="44847"/>
                        <a14:foregroundMark x1="64143" y1="49237" x2="66714" y2="46947"/>
                        <a14:foregroundMark x1="66714" y1="46947" x2="59429" y2="49618"/>
                        <a14:foregroundMark x1="90857" y1="65649" x2="93143" y2="58206"/>
                        <a14:foregroundMark x1="90429" y1="60305" x2="88000" y2="62214"/>
                        <a14:foregroundMark x1="97143" y1="57824" x2="98429" y2="68130"/>
                        <a14:foregroundMark x1="98429" y1="68130" x2="93571" y2="72901"/>
                        <a14:foregroundMark x1="84857" y1="88931" x2="88143" y2="91412"/>
                        <a14:foregroundMark x1="38429" y1="39122" x2="40000" y2="35115"/>
                        <a14:foregroundMark x1="18571" y1="57443" x2="18714" y2="45611"/>
                        <a14:foregroundMark x1="18714" y1="45611" x2="18714" y2="45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72896" y="5145921"/>
            <a:ext cx="2134113" cy="159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FE1BF29-8FD9-4E84-5B01-3A5C35F8C69F}"/>
              </a:ext>
            </a:extLst>
          </p:cNvPr>
          <p:cNvSpPr txBox="1"/>
          <p:nvPr/>
        </p:nvSpPr>
        <p:spPr>
          <a:xfrm>
            <a:off x="3360371" y="5102569"/>
            <a:ext cx="29817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>
                <a:solidFill>
                  <a:srgbClr val="FF0000"/>
                </a:solidFill>
                <a:latin typeface="Agency FB" panose="020B0503020202020204" pitchFamily="34" charset="0"/>
              </a:rPr>
              <a:t>Multiple </a:t>
            </a:r>
            <a:r>
              <a:rPr lang="en-US" sz="4000" u="sng" dirty="0" err="1">
                <a:solidFill>
                  <a:srgbClr val="FF0000"/>
                </a:solidFill>
                <a:latin typeface="Agency FB" panose="020B0503020202020204" pitchFamily="34" charset="0"/>
              </a:rPr>
              <a:t>dReps</a:t>
            </a:r>
            <a:endParaRPr lang="en-US" sz="4000" u="sng" dirty="0">
              <a:solidFill>
                <a:srgbClr val="FF0000"/>
              </a:solidFill>
              <a:latin typeface="Agency FB" panose="020B0503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7425A39-1614-EA6C-BC5E-1149BE293B88}"/>
              </a:ext>
            </a:extLst>
          </p:cNvPr>
          <p:cNvSpPr/>
          <p:nvPr/>
        </p:nvSpPr>
        <p:spPr>
          <a:xfrm>
            <a:off x="3415266" y="5801898"/>
            <a:ext cx="2604558" cy="704404"/>
          </a:xfrm>
          <a:custGeom>
            <a:avLst/>
            <a:gdLst>
              <a:gd name="connsiteX0" fmla="*/ 0 w 2604558"/>
              <a:gd name="connsiteY0" fmla="*/ 117403 h 704404"/>
              <a:gd name="connsiteX1" fmla="*/ 117403 w 2604558"/>
              <a:gd name="connsiteY1" fmla="*/ 0 h 704404"/>
              <a:gd name="connsiteX2" fmla="*/ 686143 w 2604558"/>
              <a:gd name="connsiteY2" fmla="*/ 0 h 704404"/>
              <a:gd name="connsiteX3" fmla="*/ 1207489 w 2604558"/>
              <a:gd name="connsiteY3" fmla="*/ 0 h 704404"/>
              <a:gd name="connsiteX4" fmla="*/ 1752532 w 2604558"/>
              <a:gd name="connsiteY4" fmla="*/ 0 h 704404"/>
              <a:gd name="connsiteX5" fmla="*/ 2487155 w 2604558"/>
              <a:gd name="connsiteY5" fmla="*/ 0 h 704404"/>
              <a:gd name="connsiteX6" fmla="*/ 2604558 w 2604558"/>
              <a:gd name="connsiteY6" fmla="*/ 117403 h 704404"/>
              <a:gd name="connsiteX7" fmla="*/ 2604558 w 2604558"/>
              <a:gd name="connsiteY7" fmla="*/ 587001 h 704404"/>
              <a:gd name="connsiteX8" fmla="*/ 2487155 w 2604558"/>
              <a:gd name="connsiteY8" fmla="*/ 704404 h 704404"/>
              <a:gd name="connsiteX9" fmla="*/ 1942112 w 2604558"/>
              <a:gd name="connsiteY9" fmla="*/ 704404 h 704404"/>
              <a:gd name="connsiteX10" fmla="*/ 1302279 w 2604558"/>
              <a:gd name="connsiteY10" fmla="*/ 704404 h 704404"/>
              <a:gd name="connsiteX11" fmla="*/ 686143 w 2604558"/>
              <a:gd name="connsiteY11" fmla="*/ 704404 h 704404"/>
              <a:gd name="connsiteX12" fmla="*/ 117403 w 2604558"/>
              <a:gd name="connsiteY12" fmla="*/ 704404 h 704404"/>
              <a:gd name="connsiteX13" fmla="*/ 0 w 2604558"/>
              <a:gd name="connsiteY13" fmla="*/ 587001 h 704404"/>
              <a:gd name="connsiteX14" fmla="*/ 0 w 2604558"/>
              <a:gd name="connsiteY14" fmla="*/ 117403 h 704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04558" h="704404" extrusionOk="0">
                <a:moveTo>
                  <a:pt x="0" y="117403"/>
                </a:moveTo>
                <a:cubicBezTo>
                  <a:pt x="-2962" y="60222"/>
                  <a:pt x="46185" y="12310"/>
                  <a:pt x="117403" y="0"/>
                </a:cubicBezTo>
                <a:cubicBezTo>
                  <a:pt x="252445" y="-20554"/>
                  <a:pt x="517550" y="5523"/>
                  <a:pt x="686143" y="0"/>
                </a:cubicBezTo>
                <a:cubicBezTo>
                  <a:pt x="854736" y="-5523"/>
                  <a:pt x="1027491" y="31132"/>
                  <a:pt x="1207489" y="0"/>
                </a:cubicBezTo>
                <a:cubicBezTo>
                  <a:pt x="1387487" y="-31132"/>
                  <a:pt x="1537810" y="63685"/>
                  <a:pt x="1752532" y="0"/>
                </a:cubicBezTo>
                <a:cubicBezTo>
                  <a:pt x="1967254" y="-63685"/>
                  <a:pt x="2308312" y="7836"/>
                  <a:pt x="2487155" y="0"/>
                </a:cubicBezTo>
                <a:cubicBezTo>
                  <a:pt x="2557688" y="8354"/>
                  <a:pt x="2597473" y="54397"/>
                  <a:pt x="2604558" y="117403"/>
                </a:cubicBezTo>
                <a:cubicBezTo>
                  <a:pt x="2613192" y="278499"/>
                  <a:pt x="2563086" y="423260"/>
                  <a:pt x="2604558" y="587001"/>
                </a:cubicBezTo>
                <a:cubicBezTo>
                  <a:pt x="2591424" y="653798"/>
                  <a:pt x="2552513" y="688618"/>
                  <a:pt x="2487155" y="704404"/>
                </a:cubicBezTo>
                <a:cubicBezTo>
                  <a:pt x="2255191" y="722858"/>
                  <a:pt x="2148112" y="653927"/>
                  <a:pt x="1942112" y="704404"/>
                </a:cubicBezTo>
                <a:cubicBezTo>
                  <a:pt x="1736112" y="754881"/>
                  <a:pt x="1548489" y="662879"/>
                  <a:pt x="1302279" y="704404"/>
                </a:cubicBezTo>
                <a:cubicBezTo>
                  <a:pt x="1056069" y="745929"/>
                  <a:pt x="977051" y="645224"/>
                  <a:pt x="686143" y="704404"/>
                </a:cubicBezTo>
                <a:cubicBezTo>
                  <a:pt x="395235" y="763584"/>
                  <a:pt x="287043" y="679444"/>
                  <a:pt x="117403" y="704404"/>
                </a:cubicBezTo>
                <a:cubicBezTo>
                  <a:pt x="58386" y="698380"/>
                  <a:pt x="4769" y="664916"/>
                  <a:pt x="0" y="587001"/>
                </a:cubicBezTo>
                <a:cubicBezTo>
                  <a:pt x="-14496" y="411612"/>
                  <a:pt x="16053" y="239757"/>
                  <a:pt x="0" y="117403"/>
                </a:cubicBezTo>
                <a:close/>
              </a:path>
            </a:pathLst>
          </a:custGeom>
          <a:noFill/>
          <a:ln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3231130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FFFF00"/>
                </a:solidFill>
                <a:latin typeface="Comic Sans MS" panose="030F0702030302020204" pitchFamily="66" charset="0"/>
              </a:rPr>
              <a:t>Any Agreement</a:t>
            </a:r>
            <a:endParaRPr lang="el-GR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B0F0"/>
                </a:solidFill>
                <a:latin typeface="Comic Sans MS" panose="030F0702030302020204" pitchFamily="66" charset="0"/>
              </a:rPr>
              <a:t>Same Revealed Set</a:t>
            </a:r>
            <a:r>
              <a:rPr lang="el-GR" dirty="0">
                <a:solidFill>
                  <a:srgbClr val="00B0F0"/>
                </a:solidFill>
                <a:latin typeface="Comic Sans MS" panose="030F0702030302020204" pitchFamily="66" charset="0"/>
              </a:rPr>
              <a:t>     </a:t>
            </a:r>
            <a:endParaRPr lang="en-GB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3" name="Picture 6" descr="Marge Simpson Background PNG Transparent Background, Free Download #39230 -  FreeIconsPNG">
            <a:extLst>
              <a:ext uri="{FF2B5EF4-FFF2-40B4-BE49-F238E27FC236}">
                <a16:creationId xmlns:a16="http://schemas.microsoft.com/office/drawing/2014/main" id="{695FA055-326E-2AD6-6B7F-32776A0EB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667" b="97556" l="10000" r="90000">
                        <a14:foregroundMark x1="33556" y1="6222" x2="42444" y2="16667"/>
                        <a14:foregroundMark x1="42444" y1="16667" x2="46889" y2="28222"/>
                        <a14:foregroundMark x1="46889" y1="28222" x2="49556" y2="26889"/>
                        <a14:foregroundMark x1="49556" y1="26889" x2="44222" y2="30889"/>
                        <a14:foregroundMark x1="45556" y1="88444" x2="42222" y2="94667"/>
                        <a14:foregroundMark x1="66667" y1="88889" x2="66667" y2="92889"/>
                        <a14:foregroundMark x1="43778" y1="94000" x2="43556" y2="97556"/>
                        <a14:foregroundMark x1="43333" y1="28000" x2="45333" y2="13111"/>
                        <a14:foregroundMark x1="45333" y1="13111" x2="45111" y2="13111"/>
                        <a14:foregroundMark x1="45111" y1="13111" x2="49778" y2="20000"/>
                        <a14:foregroundMark x1="49778" y1="20000" x2="44222" y2="7556"/>
                        <a14:foregroundMark x1="44222" y1="7556" x2="30000" y2="6222"/>
                        <a14:foregroundMark x1="30000" y1="6222" x2="32000" y2="19333"/>
                        <a14:foregroundMark x1="32000" y1="19333" x2="42667" y2="32889"/>
                        <a14:foregroundMark x1="42667" y1="32889" x2="50000" y2="17333"/>
                        <a14:foregroundMark x1="43111" y1="22667" x2="33333" y2="9111"/>
                        <a14:foregroundMark x1="33333" y1="9111" x2="37333" y2="20667"/>
                        <a14:foregroundMark x1="37333" y1="20667" x2="37333" y2="20667"/>
                        <a14:foregroundMark x1="25778" y1="6889" x2="33333" y2="2667"/>
                        <a14:foregroundMark x1="33333" y1="2667" x2="39778" y2="14667"/>
                        <a14:foregroundMark x1="44222" y1="97556" x2="40889" y2="9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847" y="4935097"/>
            <a:ext cx="1685420" cy="168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Explosion: 14 Points 19">
            <a:extLst>
              <a:ext uri="{FF2B5EF4-FFF2-40B4-BE49-F238E27FC236}">
                <a16:creationId xmlns:a16="http://schemas.microsoft.com/office/drawing/2014/main" id="{9BA78271-15E9-B2FB-80BA-BDC783E50347}"/>
              </a:ext>
            </a:extLst>
          </p:cNvPr>
          <p:cNvSpPr/>
          <p:nvPr/>
        </p:nvSpPr>
        <p:spPr>
          <a:xfrm rot="2329625">
            <a:off x="5477068" y="5656715"/>
            <a:ext cx="1060090" cy="616933"/>
          </a:xfrm>
          <a:prstGeom prst="irregularSeal2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FFFF00"/>
              </a:solidFill>
              <a:latin typeface="Agency FB" panose="020B0503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1F5B094-0DAC-EC03-B5B4-A0AB962995FC}"/>
              </a:ext>
            </a:extLst>
          </p:cNvPr>
          <p:cNvSpPr txBox="1"/>
          <p:nvPr/>
        </p:nvSpPr>
        <p:spPr>
          <a:xfrm rot="1476413">
            <a:off x="4970814" y="5714639"/>
            <a:ext cx="20580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gency FB" panose="020B0503020202020204" pitchFamily="34" charset="0"/>
              </a:rPr>
              <a:t>OPT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16368BD-3B8D-FD6D-83F9-17CEEA605904}"/>
              </a:ext>
            </a:extLst>
          </p:cNvPr>
          <p:cNvSpPr/>
          <p:nvPr/>
        </p:nvSpPr>
        <p:spPr>
          <a:xfrm>
            <a:off x="673754" y="1863876"/>
            <a:ext cx="5712121" cy="1405859"/>
          </a:xfrm>
          <a:custGeom>
            <a:avLst/>
            <a:gdLst>
              <a:gd name="connsiteX0" fmla="*/ 0 w 5712121"/>
              <a:gd name="connsiteY0" fmla="*/ 234315 h 1405859"/>
              <a:gd name="connsiteX1" fmla="*/ 234315 w 5712121"/>
              <a:gd name="connsiteY1" fmla="*/ 0 h 1405859"/>
              <a:gd name="connsiteX2" fmla="*/ 764490 w 5712121"/>
              <a:gd name="connsiteY2" fmla="*/ 0 h 1405859"/>
              <a:gd name="connsiteX3" fmla="*/ 1189796 w 5712121"/>
              <a:gd name="connsiteY3" fmla="*/ 0 h 1405859"/>
              <a:gd name="connsiteX4" fmla="*/ 1667536 w 5712121"/>
              <a:gd name="connsiteY4" fmla="*/ 0 h 1405859"/>
              <a:gd name="connsiteX5" fmla="*/ 2302581 w 5712121"/>
              <a:gd name="connsiteY5" fmla="*/ 0 h 1405859"/>
              <a:gd name="connsiteX6" fmla="*/ 2990061 w 5712121"/>
              <a:gd name="connsiteY6" fmla="*/ 0 h 1405859"/>
              <a:gd name="connsiteX7" fmla="*/ 3572671 w 5712121"/>
              <a:gd name="connsiteY7" fmla="*/ 0 h 1405859"/>
              <a:gd name="connsiteX8" fmla="*/ 4155281 w 5712121"/>
              <a:gd name="connsiteY8" fmla="*/ 0 h 1405859"/>
              <a:gd name="connsiteX9" fmla="*/ 4842761 w 5712121"/>
              <a:gd name="connsiteY9" fmla="*/ 0 h 1405859"/>
              <a:gd name="connsiteX10" fmla="*/ 5477806 w 5712121"/>
              <a:gd name="connsiteY10" fmla="*/ 0 h 1405859"/>
              <a:gd name="connsiteX11" fmla="*/ 5712121 w 5712121"/>
              <a:gd name="connsiteY11" fmla="*/ 234315 h 1405859"/>
              <a:gd name="connsiteX12" fmla="*/ 5712121 w 5712121"/>
              <a:gd name="connsiteY12" fmla="*/ 721674 h 1405859"/>
              <a:gd name="connsiteX13" fmla="*/ 5712121 w 5712121"/>
              <a:gd name="connsiteY13" fmla="*/ 1171544 h 1405859"/>
              <a:gd name="connsiteX14" fmla="*/ 5477806 w 5712121"/>
              <a:gd name="connsiteY14" fmla="*/ 1405859 h 1405859"/>
              <a:gd name="connsiteX15" fmla="*/ 4790326 w 5712121"/>
              <a:gd name="connsiteY15" fmla="*/ 1405859 h 1405859"/>
              <a:gd name="connsiteX16" fmla="*/ 4155281 w 5712121"/>
              <a:gd name="connsiteY16" fmla="*/ 1405859 h 1405859"/>
              <a:gd name="connsiteX17" fmla="*/ 3729976 w 5712121"/>
              <a:gd name="connsiteY17" fmla="*/ 1405859 h 1405859"/>
              <a:gd name="connsiteX18" fmla="*/ 3199800 w 5712121"/>
              <a:gd name="connsiteY18" fmla="*/ 1405859 h 1405859"/>
              <a:gd name="connsiteX19" fmla="*/ 2512321 w 5712121"/>
              <a:gd name="connsiteY19" fmla="*/ 1405859 h 1405859"/>
              <a:gd name="connsiteX20" fmla="*/ 1982145 w 5712121"/>
              <a:gd name="connsiteY20" fmla="*/ 1405859 h 1405859"/>
              <a:gd name="connsiteX21" fmla="*/ 1451970 w 5712121"/>
              <a:gd name="connsiteY21" fmla="*/ 1405859 h 1405859"/>
              <a:gd name="connsiteX22" fmla="*/ 974230 w 5712121"/>
              <a:gd name="connsiteY22" fmla="*/ 1405859 h 1405859"/>
              <a:gd name="connsiteX23" fmla="*/ 234315 w 5712121"/>
              <a:gd name="connsiteY23" fmla="*/ 1405859 h 1405859"/>
              <a:gd name="connsiteX24" fmla="*/ 0 w 5712121"/>
              <a:gd name="connsiteY24" fmla="*/ 1171544 h 1405859"/>
              <a:gd name="connsiteX25" fmla="*/ 0 w 5712121"/>
              <a:gd name="connsiteY25" fmla="*/ 731046 h 1405859"/>
              <a:gd name="connsiteX26" fmla="*/ 0 w 5712121"/>
              <a:gd name="connsiteY26" fmla="*/ 234315 h 140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712121" h="1405859" extrusionOk="0">
                <a:moveTo>
                  <a:pt x="0" y="234315"/>
                </a:moveTo>
                <a:cubicBezTo>
                  <a:pt x="-3877" y="114933"/>
                  <a:pt x="100498" y="8507"/>
                  <a:pt x="234315" y="0"/>
                </a:cubicBezTo>
                <a:cubicBezTo>
                  <a:pt x="433251" y="-34234"/>
                  <a:pt x="569564" y="48986"/>
                  <a:pt x="764490" y="0"/>
                </a:cubicBezTo>
                <a:cubicBezTo>
                  <a:pt x="959416" y="-48986"/>
                  <a:pt x="1017960" y="2153"/>
                  <a:pt x="1189796" y="0"/>
                </a:cubicBezTo>
                <a:cubicBezTo>
                  <a:pt x="1361632" y="-2153"/>
                  <a:pt x="1458198" y="56815"/>
                  <a:pt x="1667536" y="0"/>
                </a:cubicBezTo>
                <a:cubicBezTo>
                  <a:pt x="1876874" y="-56815"/>
                  <a:pt x="2133008" y="65477"/>
                  <a:pt x="2302581" y="0"/>
                </a:cubicBezTo>
                <a:cubicBezTo>
                  <a:pt x="2472155" y="-65477"/>
                  <a:pt x="2697690" y="11710"/>
                  <a:pt x="2990061" y="0"/>
                </a:cubicBezTo>
                <a:cubicBezTo>
                  <a:pt x="3282432" y="-11710"/>
                  <a:pt x="3371293" y="42041"/>
                  <a:pt x="3572671" y="0"/>
                </a:cubicBezTo>
                <a:cubicBezTo>
                  <a:pt x="3774049" y="-42041"/>
                  <a:pt x="3962947" y="24769"/>
                  <a:pt x="4155281" y="0"/>
                </a:cubicBezTo>
                <a:cubicBezTo>
                  <a:pt x="4347615" y="-24769"/>
                  <a:pt x="4570421" y="16891"/>
                  <a:pt x="4842761" y="0"/>
                </a:cubicBezTo>
                <a:cubicBezTo>
                  <a:pt x="5115101" y="-16891"/>
                  <a:pt x="5162514" y="34495"/>
                  <a:pt x="5477806" y="0"/>
                </a:cubicBezTo>
                <a:cubicBezTo>
                  <a:pt x="5621450" y="724"/>
                  <a:pt x="5709085" y="95992"/>
                  <a:pt x="5712121" y="234315"/>
                </a:cubicBezTo>
                <a:cubicBezTo>
                  <a:pt x="5762627" y="437197"/>
                  <a:pt x="5666581" y="563135"/>
                  <a:pt x="5712121" y="721674"/>
                </a:cubicBezTo>
                <a:cubicBezTo>
                  <a:pt x="5757661" y="880213"/>
                  <a:pt x="5675107" y="1048245"/>
                  <a:pt x="5712121" y="1171544"/>
                </a:cubicBezTo>
                <a:cubicBezTo>
                  <a:pt x="5715153" y="1297816"/>
                  <a:pt x="5613327" y="1422616"/>
                  <a:pt x="5477806" y="1405859"/>
                </a:cubicBezTo>
                <a:cubicBezTo>
                  <a:pt x="5288058" y="1484956"/>
                  <a:pt x="4967064" y="1353916"/>
                  <a:pt x="4790326" y="1405859"/>
                </a:cubicBezTo>
                <a:cubicBezTo>
                  <a:pt x="4613588" y="1457802"/>
                  <a:pt x="4387989" y="1340024"/>
                  <a:pt x="4155281" y="1405859"/>
                </a:cubicBezTo>
                <a:cubicBezTo>
                  <a:pt x="3922573" y="1471694"/>
                  <a:pt x="3940403" y="1377847"/>
                  <a:pt x="3729976" y="1405859"/>
                </a:cubicBezTo>
                <a:cubicBezTo>
                  <a:pt x="3519549" y="1433871"/>
                  <a:pt x="3454062" y="1388625"/>
                  <a:pt x="3199800" y="1405859"/>
                </a:cubicBezTo>
                <a:cubicBezTo>
                  <a:pt x="2945538" y="1423093"/>
                  <a:pt x="2747277" y="1338169"/>
                  <a:pt x="2512321" y="1405859"/>
                </a:cubicBezTo>
                <a:cubicBezTo>
                  <a:pt x="2277365" y="1473549"/>
                  <a:pt x="2173042" y="1347952"/>
                  <a:pt x="1982145" y="1405859"/>
                </a:cubicBezTo>
                <a:cubicBezTo>
                  <a:pt x="1791248" y="1463766"/>
                  <a:pt x="1615170" y="1393456"/>
                  <a:pt x="1451970" y="1405859"/>
                </a:cubicBezTo>
                <a:cubicBezTo>
                  <a:pt x="1288770" y="1418262"/>
                  <a:pt x="1071035" y="1394224"/>
                  <a:pt x="974230" y="1405859"/>
                </a:cubicBezTo>
                <a:cubicBezTo>
                  <a:pt x="877425" y="1417494"/>
                  <a:pt x="554389" y="1317891"/>
                  <a:pt x="234315" y="1405859"/>
                </a:cubicBezTo>
                <a:cubicBezTo>
                  <a:pt x="104491" y="1409063"/>
                  <a:pt x="-35415" y="1297618"/>
                  <a:pt x="0" y="1171544"/>
                </a:cubicBezTo>
                <a:cubicBezTo>
                  <a:pt x="-50159" y="960282"/>
                  <a:pt x="50507" y="852130"/>
                  <a:pt x="0" y="731046"/>
                </a:cubicBezTo>
                <a:cubicBezTo>
                  <a:pt x="-50507" y="609962"/>
                  <a:pt x="34402" y="410862"/>
                  <a:pt x="0" y="234315"/>
                </a:cubicBezTo>
                <a:close/>
              </a:path>
            </a:pathLst>
          </a:custGeom>
          <a:noFill/>
          <a:ln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3231130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00B050"/>
                </a:solidFill>
                <a:latin typeface="Comic Sans MS" panose="030F0702030302020204" pitchFamily="66" charset="0"/>
              </a:rPr>
              <a:t>Bounded guarantee: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degrades</a:t>
            </a:r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 smoothly 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as the</a:t>
            </a:r>
            <a:r>
              <a:rPr lang="en-GB" dirty="0">
                <a:solidFill>
                  <a:srgbClr val="FFFF00"/>
                </a:solidFill>
                <a:latin typeface="Comic Sans MS" panose="030F0702030302020204" pitchFamily="66" charset="0"/>
              </a:rPr>
              <a:t> size of the largest coherent set 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rgbClr val="FFFF00"/>
                </a:solidFill>
                <a:latin typeface="Comic Sans MS" panose="030F0702030302020204" pitchFamily="66" charset="0"/>
              </a:rPr>
              <a:t>grows </a:t>
            </a:r>
            <a:r>
              <a:rPr lang="en-US" dirty="0">
                <a:solidFill>
                  <a:srgbClr val="FFFF00"/>
                </a:solidFill>
                <a:latin typeface="Comic Sans MS" panose="030F0702030302020204" pitchFamily="66" charset="0"/>
              </a:rPr>
              <a:t>and</a:t>
            </a:r>
            <a:r>
              <a:rPr lang="el-GR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GB" dirty="0">
                <a:solidFill>
                  <a:srgbClr val="FFFF00"/>
                </a:solidFill>
                <a:latin typeface="Comic Sans MS" panose="030F0702030302020204" pitchFamily="66" charset="0"/>
              </a:rPr>
              <a:t>agreement threshold decreases.</a:t>
            </a:r>
          </a:p>
        </p:txBody>
      </p:sp>
      <p:pic>
        <p:nvPicPr>
          <p:cNvPr id="28" name="Picture 2" descr="Homer Simpson 04 Happy Icon | Simpsons Iconpack | Jonathan Rey">
            <a:extLst>
              <a:ext uri="{FF2B5EF4-FFF2-40B4-BE49-F238E27FC236}">
                <a16:creationId xmlns:a16="http://schemas.microsoft.com/office/drawing/2014/main" id="{952DE8F1-8F7D-6223-983B-7FD259A21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972" y="1770970"/>
            <a:ext cx="1426023" cy="142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896DD33-1482-8B87-45D0-8C91C262FEC8}"/>
              </a:ext>
            </a:extLst>
          </p:cNvPr>
          <p:cNvSpPr/>
          <p:nvPr/>
        </p:nvSpPr>
        <p:spPr>
          <a:xfrm>
            <a:off x="6505028" y="3150634"/>
            <a:ext cx="3813947" cy="1211580"/>
          </a:xfrm>
          <a:custGeom>
            <a:avLst/>
            <a:gdLst>
              <a:gd name="connsiteX0" fmla="*/ 0 w 3813947"/>
              <a:gd name="connsiteY0" fmla="*/ 201934 h 1211580"/>
              <a:gd name="connsiteX1" fmla="*/ 201934 w 3813947"/>
              <a:gd name="connsiteY1" fmla="*/ 0 h 1211580"/>
              <a:gd name="connsiteX2" fmla="*/ 736180 w 3813947"/>
              <a:gd name="connsiteY2" fmla="*/ 0 h 1211580"/>
              <a:gd name="connsiteX3" fmla="*/ 1202224 w 3813947"/>
              <a:gd name="connsiteY3" fmla="*/ 0 h 1211580"/>
              <a:gd name="connsiteX4" fmla="*/ 1702369 w 3813947"/>
              <a:gd name="connsiteY4" fmla="*/ 0 h 1211580"/>
              <a:gd name="connsiteX5" fmla="*/ 2304816 w 3813947"/>
              <a:gd name="connsiteY5" fmla="*/ 0 h 1211580"/>
              <a:gd name="connsiteX6" fmla="*/ 2941364 w 3813947"/>
              <a:gd name="connsiteY6" fmla="*/ 0 h 1211580"/>
              <a:gd name="connsiteX7" fmla="*/ 3612013 w 3813947"/>
              <a:gd name="connsiteY7" fmla="*/ 0 h 1211580"/>
              <a:gd name="connsiteX8" fmla="*/ 3813947 w 3813947"/>
              <a:gd name="connsiteY8" fmla="*/ 201934 h 1211580"/>
              <a:gd name="connsiteX9" fmla="*/ 3813947 w 3813947"/>
              <a:gd name="connsiteY9" fmla="*/ 589636 h 1211580"/>
              <a:gd name="connsiteX10" fmla="*/ 3813947 w 3813947"/>
              <a:gd name="connsiteY10" fmla="*/ 1009646 h 1211580"/>
              <a:gd name="connsiteX11" fmla="*/ 3612013 w 3813947"/>
              <a:gd name="connsiteY11" fmla="*/ 1211580 h 1211580"/>
              <a:gd name="connsiteX12" fmla="*/ 3043667 w 3813947"/>
              <a:gd name="connsiteY12" fmla="*/ 1211580 h 1211580"/>
              <a:gd name="connsiteX13" fmla="*/ 2509421 w 3813947"/>
              <a:gd name="connsiteY13" fmla="*/ 1211580 h 1211580"/>
              <a:gd name="connsiteX14" fmla="*/ 1872873 w 3813947"/>
              <a:gd name="connsiteY14" fmla="*/ 1211580 h 1211580"/>
              <a:gd name="connsiteX15" fmla="*/ 1338627 w 3813947"/>
              <a:gd name="connsiteY15" fmla="*/ 1211580 h 1211580"/>
              <a:gd name="connsiteX16" fmla="*/ 736180 w 3813947"/>
              <a:gd name="connsiteY16" fmla="*/ 1211580 h 1211580"/>
              <a:gd name="connsiteX17" fmla="*/ 201934 w 3813947"/>
              <a:gd name="connsiteY17" fmla="*/ 1211580 h 1211580"/>
              <a:gd name="connsiteX18" fmla="*/ 0 w 3813947"/>
              <a:gd name="connsiteY18" fmla="*/ 1009646 h 1211580"/>
              <a:gd name="connsiteX19" fmla="*/ 0 w 3813947"/>
              <a:gd name="connsiteY19" fmla="*/ 630021 h 1211580"/>
              <a:gd name="connsiteX20" fmla="*/ 0 w 3813947"/>
              <a:gd name="connsiteY20" fmla="*/ 201934 h 1211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813947" h="1211580" extrusionOk="0">
                <a:moveTo>
                  <a:pt x="0" y="201934"/>
                </a:moveTo>
                <a:cubicBezTo>
                  <a:pt x="-11865" y="121091"/>
                  <a:pt x="86261" y="8006"/>
                  <a:pt x="201934" y="0"/>
                </a:cubicBezTo>
                <a:cubicBezTo>
                  <a:pt x="387868" y="-45290"/>
                  <a:pt x="617679" y="49018"/>
                  <a:pt x="736180" y="0"/>
                </a:cubicBezTo>
                <a:cubicBezTo>
                  <a:pt x="854681" y="-49018"/>
                  <a:pt x="978377" y="23909"/>
                  <a:pt x="1202224" y="0"/>
                </a:cubicBezTo>
                <a:cubicBezTo>
                  <a:pt x="1426071" y="-23909"/>
                  <a:pt x="1515225" y="59402"/>
                  <a:pt x="1702369" y="0"/>
                </a:cubicBezTo>
                <a:cubicBezTo>
                  <a:pt x="1889513" y="-59402"/>
                  <a:pt x="2134455" y="26647"/>
                  <a:pt x="2304816" y="0"/>
                </a:cubicBezTo>
                <a:cubicBezTo>
                  <a:pt x="2475177" y="-26647"/>
                  <a:pt x="2767202" y="47769"/>
                  <a:pt x="2941364" y="0"/>
                </a:cubicBezTo>
                <a:cubicBezTo>
                  <a:pt x="3115526" y="-47769"/>
                  <a:pt x="3324995" y="64251"/>
                  <a:pt x="3612013" y="0"/>
                </a:cubicBezTo>
                <a:cubicBezTo>
                  <a:pt x="3741572" y="-21341"/>
                  <a:pt x="3816905" y="74847"/>
                  <a:pt x="3813947" y="201934"/>
                </a:cubicBezTo>
                <a:cubicBezTo>
                  <a:pt x="3848413" y="326907"/>
                  <a:pt x="3806718" y="445614"/>
                  <a:pt x="3813947" y="589636"/>
                </a:cubicBezTo>
                <a:cubicBezTo>
                  <a:pt x="3821176" y="733658"/>
                  <a:pt x="3798786" y="817507"/>
                  <a:pt x="3813947" y="1009646"/>
                </a:cubicBezTo>
                <a:cubicBezTo>
                  <a:pt x="3811154" y="1118719"/>
                  <a:pt x="3715686" y="1217795"/>
                  <a:pt x="3612013" y="1211580"/>
                </a:cubicBezTo>
                <a:cubicBezTo>
                  <a:pt x="3452066" y="1235379"/>
                  <a:pt x="3276883" y="1171374"/>
                  <a:pt x="3043667" y="1211580"/>
                </a:cubicBezTo>
                <a:cubicBezTo>
                  <a:pt x="2810451" y="1251786"/>
                  <a:pt x="2659671" y="1183880"/>
                  <a:pt x="2509421" y="1211580"/>
                </a:cubicBezTo>
                <a:cubicBezTo>
                  <a:pt x="2359171" y="1239280"/>
                  <a:pt x="2113576" y="1205084"/>
                  <a:pt x="1872873" y="1211580"/>
                </a:cubicBezTo>
                <a:cubicBezTo>
                  <a:pt x="1632170" y="1218076"/>
                  <a:pt x="1561150" y="1186315"/>
                  <a:pt x="1338627" y="1211580"/>
                </a:cubicBezTo>
                <a:cubicBezTo>
                  <a:pt x="1116104" y="1236845"/>
                  <a:pt x="1029442" y="1176416"/>
                  <a:pt x="736180" y="1211580"/>
                </a:cubicBezTo>
                <a:cubicBezTo>
                  <a:pt x="442918" y="1246744"/>
                  <a:pt x="380770" y="1155446"/>
                  <a:pt x="201934" y="1211580"/>
                </a:cubicBezTo>
                <a:cubicBezTo>
                  <a:pt x="96868" y="1222679"/>
                  <a:pt x="26897" y="1105245"/>
                  <a:pt x="0" y="1009646"/>
                </a:cubicBezTo>
                <a:cubicBezTo>
                  <a:pt x="-29287" y="867690"/>
                  <a:pt x="39755" y="766049"/>
                  <a:pt x="0" y="630021"/>
                </a:cubicBezTo>
                <a:cubicBezTo>
                  <a:pt x="-39755" y="493994"/>
                  <a:pt x="15168" y="361887"/>
                  <a:pt x="0" y="201934"/>
                </a:cubicBezTo>
                <a:close/>
              </a:path>
            </a:pathLst>
          </a:custGeom>
          <a:noFill/>
          <a:ln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3231130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l-GR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endParaRPr lang="el-GR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FFFF00"/>
                </a:solidFill>
                <a:latin typeface="Comic Sans MS" panose="030F0702030302020204" pitchFamily="66" charset="0"/>
              </a:rPr>
              <a:t>Majority Agreement</a:t>
            </a:r>
            <a:endParaRPr lang="el-GR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B0F0"/>
                </a:solidFill>
                <a:latin typeface="Comic Sans MS" panose="030F0702030302020204" pitchFamily="66" charset="0"/>
              </a:rPr>
              <a:t>     Same Revealed Set</a:t>
            </a:r>
          </a:p>
          <a:p>
            <a:pPr>
              <a:lnSpc>
                <a:spcPct val="150000"/>
              </a:lnSpc>
            </a:pPr>
            <a:endParaRPr lang="en-US" dirty="0">
              <a:solidFill>
                <a:srgbClr val="00B0F0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l-GR" dirty="0">
                <a:solidFill>
                  <a:srgbClr val="FFFF00"/>
                </a:solidFill>
                <a:latin typeface="Comic Sans MS" panose="030F0702030302020204" pitchFamily="66" charset="0"/>
              </a:rPr>
              <a:t>    </a:t>
            </a:r>
            <a:endParaRPr lang="en-GB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2" descr="Sad Simpsons And Bart Image - Sad Bart Simpson PNG Transparent With Clear  Background ID 168214 | TOPpng">
            <a:extLst>
              <a:ext uri="{FF2B5EF4-FFF2-40B4-BE49-F238E27FC236}">
                <a16:creationId xmlns:a16="http://schemas.microsoft.com/office/drawing/2014/main" id="{82A26FB0-444B-A6D7-DF32-2F7D1D73B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7761" y="3194492"/>
            <a:ext cx="650454" cy="113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Explosion: 14 Points 11">
            <a:extLst>
              <a:ext uri="{FF2B5EF4-FFF2-40B4-BE49-F238E27FC236}">
                <a16:creationId xmlns:a16="http://schemas.microsoft.com/office/drawing/2014/main" id="{CEA994F9-ED3E-366B-3094-28781A8F3E57}"/>
              </a:ext>
            </a:extLst>
          </p:cNvPr>
          <p:cNvSpPr/>
          <p:nvPr/>
        </p:nvSpPr>
        <p:spPr>
          <a:xfrm rot="853212">
            <a:off x="8579003" y="2810802"/>
            <a:ext cx="1060090" cy="616933"/>
          </a:xfrm>
          <a:prstGeom prst="irregularSeal2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00"/>
              </a:solidFill>
              <a:latin typeface="Agency FB" panose="020B0503020202020204" pitchFamily="34" charset="0"/>
            </a:endParaRPr>
          </a:p>
        </p:txBody>
      </p:sp>
      <p:sp>
        <p:nvSpPr>
          <p:cNvPr id="14" name="Explosion: 14 Points 13">
            <a:extLst>
              <a:ext uri="{FF2B5EF4-FFF2-40B4-BE49-F238E27FC236}">
                <a16:creationId xmlns:a16="http://schemas.microsoft.com/office/drawing/2014/main" id="{CE445E06-42A4-5864-F44C-233CA1430125}"/>
              </a:ext>
            </a:extLst>
          </p:cNvPr>
          <p:cNvSpPr/>
          <p:nvPr/>
        </p:nvSpPr>
        <p:spPr>
          <a:xfrm rot="2982068">
            <a:off x="5710597" y="3926062"/>
            <a:ext cx="1939510" cy="871725"/>
          </a:xfrm>
          <a:prstGeom prst="irregularSeal2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00"/>
              </a:solidFill>
              <a:latin typeface="Agency FB" panose="020B0503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C57E282-FA00-AD5C-7B28-B8498880EC06}"/>
              </a:ext>
            </a:extLst>
          </p:cNvPr>
          <p:cNvSpPr txBox="1"/>
          <p:nvPr/>
        </p:nvSpPr>
        <p:spPr>
          <a:xfrm rot="2128856">
            <a:off x="5599442" y="4012426"/>
            <a:ext cx="20580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gency FB" panose="020B0503020202020204" pitchFamily="34" charset="0"/>
              </a:rPr>
              <a:t>no 1.6 </a:t>
            </a:r>
            <a:r>
              <a:rPr lang="en-US" sz="2800" b="1" dirty="0" err="1">
                <a:solidFill>
                  <a:srgbClr val="FF0000"/>
                </a:solidFill>
                <a:latin typeface="Agency FB" panose="020B0503020202020204" pitchFamily="34" charset="0"/>
              </a:rPr>
              <a:t>apx</a:t>
            </a:r>
            <a:endParaRPr lang="en-US" sz="2800" b="1" dirty="0">
              <a:solidFill>
                <a:srgbClr val="FF0000"/>
              </a:solidFill>
              <a:latin typeface="Agency FB" panose="020B0503020202020204" pitchFamily="34" charset="0"/>
            </a:endParaRPr>
          </a:p>
        </p:txBody>
      </p:sp>
      <p:sp>
        <p:nvSpPr>
          <p:cNvPr id="18" name="Explosion: 14 Points 17">
            <a:extLst>
              <a:ext uri="{FF2B5EF4-FFF2-40B4-BE49-F238E27FC236}">
                <a16:creationId xmlns:a16="http://schemas.microsoft.com/office/drawing/2014/main" id="{EBDEB266-26EA-D24B-3658-ACAA4B6A5D33}"/>
              </a:ext>
            </a:extLst>
          </p:cNvPr>
          <p:cNvSpPr/>
          <p:nvPr/>
        </p:nvSpPr>
        <p:spPr>
          <a:xfrm rot="449048">
            <a:off x="7736386" y="4068202"/>
            <a:ext cx="2100653" cy="691797"/>
          </a:xfrm>
          <a:prstGeom prst="irregularSeal2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00"/>
              </a:solidFill>
              <a:latin typeface="Agency FB" panose="020B0503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7A6A1B0-CB9B-48BD-1759-9E0166FFF604}"/>
              </a:ext>
            </a:extLst>
          </p:cNvPr>
          <p:cNvSpPr txBox="1"/>
          <p:nvPr/>
        </p:nvSpPr>
        <p:spPr>
          <a:xfrm>
            <a:off x="7727553" y="4148208"/>
            <a:ext cx="20580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gency FB" panose="020B0503020202020204" pitchFamily="34" charset="0"/>
              </a:rPr>
              <a:t>NP-hard</a:t>
            </a:r>
          </a:p>
        </p:txBody>
      </p:sp>
      <p:pic>
        <p:nvPicPr>
          <p:cNvPr id="33" name="Picture 2" descr="bart-simpson-HAPPY DANCE Sticker - Pro Sport Stickers">
            <a:extLst>
              <a:ext uri="{FF2B5EF4-FFF2-40B4-BE49-F238E27FC236}">
                <a16:creationId xmlns:a16="http://schemas.microsoft.com/office/drawing/2014/main" id="{226E159D-F74E-E182-94ED-A2E7AFBB6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510" y="2206537"/>
            <a:ext cx="1185975" cy="11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1E433CA5-A9CE-4F9F-27FE-DFA0F151EA1B}"/>
              </a:ext>
            </a:extLst>
          </p:cNvPr>
          <p:cNvSpPr txBox="1"/>
          <p:nvPr/>
        </p:nvSpPr>
        <p:spPr>
          <a:xfrm>
            <a:off x="8044585" y="2892602"/>
            <a:ext cx="20580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gency FB" panose="020B0503020202020204" pitchFamily="34" charset="0"/>
              </a:rPr>
              <a:t>3 </a:t>
            </a:r>
            <a:r>
              <a:rPr lang="en-US" sz="2400" b="1" dirty="0" err="1">
                <a:solidFill>
                  <a:srgbClr val="FF0000"/>
                </a:solidFill>
                <a:latin typeface="Agency FB" panose="020B0503020202020204" pitchFamily="34" charset="0"/>
              </a:rPr>
              <a:t>apx</a:t>
            </a:r>
            <a:endParaRPr lang="en-US" sz="2400" b="1" dirty="0">
              <a:solidFill>
                <a:srgbClr val="FF0000"/>
              </a:solidFill>
              <a:latin typeface="Agency FB" panose="020B0503020202020204" pitchFamily="34" charset="0"/>
            </a:endParaRPr>
          </a:p>
        </p:txBody>
      </p:sp>
      <p:sp>
        <p:nvSpPr>
          <p:cNvPr id="36" name="Arrow: Bent-Up 35">
            <a:extLst>
              <a:ext uri="{FF2B5EF4-FFF2-40B4-BE49-F238E27FC236}">
                <a16:creationId xmlns:a16="http://schemas.microsoft.com/office/drawing/2014/main" id="{3428C696-03A3-2DF8-86B5-0B37B9E856E4}"/>
              </a:ext>
            </a:extLst>
          </p:cNvPr>
          <p:cNvSpPr/>
          <p:nvPr/>
        </p:nvSpPr>
        <p:spPr>
          <a:xfrm rot="10800000" flipH="1">
            <a:off x="6468031" y="2632789"/>
            <a:ext cx="1254115" cy="470610"/>
          </a:xfrm>
          <a:prstGeom prst="bentUpArrow">
            <a:avLst>
              <a:gd name="adj1" fmla="val 25000"/>
              <a:gd name="adj2" fmla="val 25000"/>
              <a:gd name="adj3" fmla="val 32398"/>
            </a:avLst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70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5" grpId="0" animBg="1"/>
      <p:bldP spid="47" grpId="0"/>
      <p:bldP spid="48" grpId="0" animBg="1"/>
      <p:bldP spid="49" grpId="0"/>
      <p:bldP spid="7" grpId="0"/>
      <p:bldP spid="8" grpId="0" animBg="1"/>
      <p:bldP spid="20" grpId="0" animBg="1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B4993457-52C8-06A7-6DA9-BFF5B2B4D6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0947" y="-909927"/>
            <a:ext cx="10876738" cy="6248815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5F2847CE-CED0-EA52-0B84-7E7960ABE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1580" y="114542"/>
            <a:ext cx="21336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7B5E33-1A33-EFE4-60BB-AF66DFACC81A}"/>
              </a:ext>
            </a:extLst>
          </p:cNvPr>
          <p:cNvSpPr txBox="1"/>
          <p:nvPr/>
        </p:nvSpPr>
        <p:spPr>
          <a:xfrm>
            <a:off x="1366304" y="5337788"/>
            <a:ext cx="23342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>
                <a:solidFill>
                  <a:srgbClr val="FFFF00"/>
                </a:solidFill>
                <a:latin typeface="Agency FB" panose="020B0503020202020204" pitchFamily="34" charset="0"/>
              </a:rPr>
              <a:t>Main Observations </a:t>
            </a:r>
            <a:endParaRPr lang="el-GR" sz="2800" u="sng" dirty="0">
              <a:solidFill>
                <a:srgbClr val="FFFF00"/>
              </a:solidFill>
              <a:latin typeface="Agency FB" panose="020B0503020202020204" pitchFamily="34" charset="0"/>
            </a:endParaRPr>
          </a:p>
          <a:p>
            <a:r>
              <a:rPr lang="el-GR" sz="2800" u="sng" dirty="0">
                <a:solidFill>
                  <a:srgbClr val="FFFF00"/>
                </a:solidFill>
                <a:latin typeface="Agency FB" panose="020B0503020202020204" pitchFamily="34" charset="0"/>
              </a:rPr>
              <a:t> </a:t>
            </a:r>
            <a:r>
              <a:rPr lang="en-US" sz="2800" u="sng" dirty="0">
                <a:solidFill>
                  <a:srgbClr val="FFFF00"/>
                </a:solidFill>
                <a:latin typeface="Agency FB" panose="020B0503020202020204" pitchFamily="34" charset="0"/>
              </a:rPr>
              <a:t>from Simulations</a:t>
            </a:r>
            <a:r>
              <a:rPr lang="el-GR" sz="2800" u="sng" dirty="0">
                <a:solidFill>
                  <a:srgbClr val="FFFF00"/>
                </a:solidFill>
                <a:latin typeface="Agency FB" panose="020B0503020202020204" pitchFamily="34" charset="0"/>
              </a:rPr>
              <a:t> </a:t>
            </a:r>
            <a:endParaRPr lang="en-US" sz="2800" u="sng" dirty="0">
              <a:solidFill>
                <a:srgbClr val="FFFF00"/>
              </a:solidFill>
              <a:latin typeface="Agency FB" panose="020B0503020202020204" pitchFamily="34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BF94535-2AB7-59F8-B0CB-D396ADD1BF12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3700597" y="5192789"/>
            <a:ext cx="1450735" cy="62205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21170BB-B729-5147-8CDA-D57304205F9B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3700597" y="5814842"/>
            <a:ext cx="1056754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35891D1-CF0C-144B-DB3F-0F60EA7097C1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3700597" y="5814842"/>
            <a:ext cx="1450735" cy="61433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2CCB0A93-8874-0110-43A5-6D2F0EC9A5C4}"/>
              </a:ext>
            </a:extLst>
          </p:cNvPr>
          <p:cNvSpPr txBox="1"/>
          <p:nvPr/>
        </p:nvSpPr>
        <p:spPr>
          <a:xfrm>
            <a:off x="5151332" y="4931214"/>
            <a:ext cx="59533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Tempus Sans ITC" panose="04020404030D07020202" pitchFamily="82" charset="0"/>
              </a:rPr>
              <a:t>greedy heuristics </a:t>
            </a:r>
            <a:r>
              <a:rPr lang="en-US" sz="2000" dirty="0">
                <a:latin typeface="Tempus Sans ITC" panose="04020404030D07020202" pitchFamily="82" charset="0"/>
              </a:rPr>
              <a:t>for </a:t>
            </a:r>
            <a:r>
              <a:rPr lang="en-US" sz="2000" dirty="0" err="1">
                <a:latin typeface="Tempus Sans ITC" panose="04020404030D07020202" pitchFamily="82" charset="0"/>
              </a:rPr>
              <a:t>dReps</a:t>
            </a:r>
            <a:r>
              <a:rPr lang="en-US" sz="2000" dirty="0">
                <a:latin typeface="Tempus Sans ITC" panose="04020404030D07020202" pitchFamily="82" charset="0"/>
              </a:rPr>
              <a:t>’ ballots</a:t>
            </a:r>
            <a:r>
              <a:rPr lang="en-US" sz="2000" dirty="0">
                <a:solidFill>
                  <a:srgbClr val="00B050"/>
                </a:solidFill>
                <a:latin typeface="Tempus Sans ITC" panose="04020404030D07020202" pitchFamily="82" charset="0"/>
              </a:rPr>
              <a:t> do </a:t>
            </a:r>
            <a:r>
              <a:rPr lang="en-US" sz="2000" dirty="0">
                <a:solidFill>
                  <a:srgbClr val="00B0F0"/>
                </a:solidFill>
                <a:latin typeface="Tempus Sans ITC" panose="04020404030D07020202" pitchFamily="82" charset="0"/>
              </a:rPr>
              <a:t>exist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A36B45E-34F2-5DBC-ABB0-AB65B63854EE}"/>
              </a:ext>
            </a:extLst>
          </p:cNvPr>
          <p:cNvSpPr txBox="1"/>
          <p:nvPr/>
        </p:nvSpPr>
        <p:spPr>
          <a:xfrm>
            <a:off x="4757351" y="5614788"/>
            <a:ext cx="59533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B0F0"/>
                </a:solidFill>
                <a:latin typeface="Tempus Sans ITC" panose="04020404030D07020202" pitchFamily="82" charset="0"/>
              </a:rPr>
              <a:t>attracting many voters</a:t>
            </a:r>
            <a:r>
              <a:rPr lang="en-US" sz="2000" dirty="0">
                <a:latin typeface="Tempus Sans ITC" panose="04020404030D07020202" pitchFamily="82" charset="0"/>
              </a:rPr>
              <a:t> suffice for </a:t>
            </a:r>
            <a:r>
              <a:rPr lang="en-US" sz="2000" dirty="0">
                <a:solidFill>
                  <a:srgbClr val="00B050"/>
                </a:solidFill>
                <a:latin typeface="Tempus Sans ITC" panose="04020404030D07020202" pitchFamily="82" charset="0"/>
              </a:rPr>
              <a:t>good </a:t>
            </a:r>
            <a:r>
              <a:rPr lang="en-US" sz="2000" dirty="0" err="1">
                <a:solidFill>
                  <a:srgbClr val="00B050"/>
                </a:solidFill>
                <a:latin typeface="Tempus Sans ITC" panose="04020404030D07020202" pitchFamily="82" charset="0"/>
              </a:rPr>
              <a:t>apx</a:t>
            </a:r>
            <a:r>
              <a:rPr lang="en-US" sz="2000" dirty="0">
                <a:solidFill>
                  <a:srgbClr val="00B050"/>
                </a:solidFill>
                <a:latin typeface="Tempus Sans ITC" panose="04020404030D07020202" pitchFamily="82" charset="0"/>
              </a:rPr>
              <a:t> guarantees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F721AA7-0951-FFFC-B2A5-FBE0847F9FBE}"/>
              </a:ext>
            </a:extLst>
          </p:cNvPr>
          <p:cNvSpPr txBox="1"/>
          <p:nvPr/>
        </p:nvSpPr>
        <p:spPr>
          <a:xfrm>
            <a:off x="5204315" y="6229119"/>
            <a:ext cx="59533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Tempus Sans ITC" panose="04020404030D07020202" pitchFamily="82" charset="0"/>
              </a:rPr>
              <a:t>coherent instances</a:t>
            </a:r>
            <a:r>
              <a:rPr lang="en-US" sz="2000" dirty="0">
                <a:solidFill>
                  <a:srgbClr val="00B050"/>
                </a:solidFill>
                <a:latin typeface="Tempus Sans ITC" panose="04020404030D07020202" pitchFamily="82" charset="0"/>
              </a:rPr>
              <a:t> are the </a:t>
            </a:r>
            <a:r>
              <a:rPr lang="en-US" sz="2000" dirty="0">
                <a:solidFill>
                  <a:srgbClr val="00B0F0"/>
                </a:solidFill>
                <a:latin typeface="Tempus Sans ITC" panose="04020404030D07020202" pitchFamily="82" charset="0"/>
              </a:rPr>
              <a:t>most challenging</a:t>
            </a:r>
          </a:p>
        </p:txBody>
      </p:sp>
    </p:spTree>
    <p:extLst>
      <p:ext uri="{BB962C8B-B14F-4D97-AF65-F5344CB8AC3E}">
        <p14:creationId xmlns:p14="http://schemas.microsoft.com/office/powerpoint/2010/main" val="4142511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65000" y="6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8" grpId="0"/>
      <p:bldP spid="39" grpId="0"/>
      <p:bldP spid="4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715E7DA-234E-CD9D-6A27-00D4B26BB2EC}"/>
              </a:ext>
            </a:extLst>
          </p:cNvPr>
          <p:cNvSpPr txBox="1"/>
          <p:nvPr/>
        </p:nvSpPr>
        <p:spPr>
          <a:xfrm>
            <a:off x="889369" y="2151727"/>
            <a:ext cx="1144172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«"/>
            </a:pPr>
            <a:endParaRPr lang="en-US" sz="3200" dirty="0">
              <a:latin typeface="Comic Sans MS" panose="030F0702030302020204" pitchFamily="66" charset="0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«"/>
            </a:pPr>
            <a:r>
              <a:rPr lang="en-US" sz="3200" dirty="0">
                <a:latin typeface="Comic Sans MS" panose="030F0702030302020204" pitchFamily="66" charset="0"/>
              </a:rPr>
              <a:t>Tight Bounds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«"/>
            </a:pPr>
            <a:r>
              <a:rPr lang="en-US" sz="3200" dirty="0">
                <a:latin typeface="Comic Sans MS" panose="030F0702030302020204" pitchFamily="66" charset="0"/>
              </a:rPr>
              <a:t>Other Rationality Models for </a:t>
            </a:r>
            <a:r>
              <a:rPr lang="en-US" sz="3200" dirty="0" err="1">
                <a:latin typeface="Comic Sans MS" panose="030F0702030302020204" pitchFamily="66" charset="0"/>
              </a:rPr>
              <a:t>dReps</a:t>
            </a:r>
            <a:endParaRPr lang="en-US" sz="3200" dirty="0">
              <a:latin typeface="Comic Sans MS" panose="030F0702030302020204" pitchFamily="66" charset="0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«"/>
            </a:pPr>
            <a:r>
              <a:rPr lang="en-US" sz="3200" dirty="0">
                <a:latin typeface="Comic Sans MS" panose="030F0702030302020204" pitchFamily="66" charset="0"/>
              </a:rPr>
              <a:t>Other Information Models for </a:t>
            </a:r>
            <a:r>
              <a:rPr lang="en-US" sz="3200" dirty="0" err="1">
                <a:latin typeface="Comic Sans MS" panose="030F0702030302020204" pitchFamily="66" charset="0"/>
              </a:rPr>
              <a:t>dReps</a:t>
            </a:r>
            <a:endParaRPr lang="en-US" sz="3200" dirty="0">
              <a:latin typeface="Comic Sans MS" panose="030F0702030302020204" pitchFamily="66" charset="0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«"/>
            </a:pPr>
            <a:r>
              <a:rPr lang="en-US" sz="3200" dirty="0">
                <a:latin typeface="Comic Sans MS" panose="030F0702030302020204" pitchFamily="66" charset="0"/>
              </a:rPr>
              <a:t>Different Rules, Frameworks, Distance Metrics</a:t>
            </a:r>
          </a:p>
        </p:txBody>
      </p:sp>
      <p:pic>
        <p:nvPicPr>
          <p:cNvPr id="3" name="Picture 14">
            <a:extLst>
              <a:ext uri="{FF2B5EF4-FFF2-40B4-BE49-F238E27FC236}">
                <a16:creationId xmlns:a16="http://schemas.microsoft.com/office/drawing/2014/main" id="{F867EDAF-C7E9-1F81-734E-2019905F8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324" y="1909663"/>
            <a:ext cx="3517336" cy="48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7B49277-6B83-EC09-44CB-E6FDCC9A4EF7}"/>
              </a:ext>
            </a:extLst>
          </p:cNvPr>
          <p:cNvCxnSpPr/>
          <p:nvPr/>
        </p:nvCxnSpPr>
        <p:spPr>
          <a:xfrm>
            <a:off x="8507186" y="3004457"/>
            <a:ext cx="0" cy="115932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8463E8F-D58E-E2C2-14E2-77FD37C16C86}"/>
              </a:ext>
            </a:extLst>
          </p:cNvPr>
          <p:cNvCxnSpPr/>
          <p:nvPr/>
        </p:nvCxnSpPr>
        <p:spPr>
          <a:xfrm flipH="1" flipV="1">
            <a:off x="7380514" y="2151727"/>
            <a:ext cx="1126672" cy="85273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E9A62CC-256B-C31B-8EF2-458D43CE8640}"/>
              </a:ext>
            </a:extLst>
          </p:cNvPr>
          <p:cNvCxnSpPr>
            <a:cxnSpLocks/>
          </p:cNvCxnSpPr>
          <p:nvPr/>
        </p:nvCxnSpPr>
        <p:spPr>
          <a:xfrm flipV="1">
            <a:off x="8507186" y="2151727"/>
            <a:ext cx="1224643" cy="85273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F1F3A20-9436-69BE-40C5-BC21B606A57D}"/>
              </a:ext>
            </a:extLst>
          </p:cNvPr>
          <p:cNvSpPr txBox="1"/>
          <p:nvPr/>
        </p:nvSpPr>
        <p:spPr>
          <a:xfrm>
            <a:off x="5385716" y="1085607"/>
            <a:ext cx="3063659" cy="9614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u="sng" spc="300" dirty="0">
                <a:solidFill>
                  <a:srgbClr val="FF0000"/>
                </a:solidFill>
                <a:latin typeface="+mj-lt"/>
              </a:rPr>
              <a:t>Negative Results</a:t>
            </a:r>
            <a:r>
              <a:rPr lang="en-US" sz="2000" dirty="0">
                <a:latin typeface="+mj-lt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+mj-lt"/>
              </a:rPr>
              <a:t>transfer to </a:t>
            </a:r>
            <a:r>
              <a:rPr lang="en-US" sz="2000" dirty="0">
                <a:solidFill>
                  <a:srgbClr val="00B050"/>
                </a:solidFill>
                <a:latin typeface="+mj-lt"/>
              </a:rPr>
              <a:t>realistic settings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308664-704F-C430-8C66-7E83921005E7}"/>
              </a:ext>
            </a:extLst>
          </p:cNvPr>
          <p:cNvSpPr txBox="1"/>
          <p:nvPr/>
        </p:nvSpPr>
        <p:spPr>
          <a:xfrm>
            <a:off x="8507186" y="643357"/>
            <a:ext cx="3681392" cy="1423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u="sng" spc="300" dirty="0">
                <a:solidFill>
                  <a:srgbClr val="00B050"/>
                </a:solidFill>
                <a:latin typeface="+mj-lt"/>
              </a:rPr>
              <a:t>Positive Results: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B0F0"/>
                </a:solidFill>
                <a:latin typeface="+mj-lt"/>
              </a:rPr>
              <a:t>limits of intractability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+mj-lt"/>
              </a:rPr>
              <a:t>starting point for </a:t>
            </a:r>
            <a:r>
              <a:rPr lang="en-US" sz="2000" dirty="0">
                <a:solidFill>
                  <a:srgbClr val="00B050"/>
                </a:solidFill>
                <a:latin typeface="+mj-lt"/>
              </a:rPr>
              <a:t>realistic setting</a:t>
            </a:r>
          </a:p>
        </p:txBody>
      </p:sp>
    </p:spTree>
    <p:extLst>
      <p:ext uri="{BB962C8B-B14F-4D97-AF65-F5344CB8AC3E}">
        <p14:creationId xmlns:p14="http://schemas.microsoft.com/office/powerpoint/2010/main" val="288820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4">
            <a:extLst>
              <a:ext uri="{FF2B5EF4-FFF2-40B4-BE49-F238E27FC236}">
                <a16:creationId xmlns:a16="http://schemas.microsoft.com/office/drawing/2014/main" id="{DA871F72-91E9-8DFD-5EA5-2EC062527F16}"/>
              </a:ext>
            </a:extLst>
          </p:cNvPr>
          <p:cNvSpPr txBox="1"/>
          <p:nvPr/>
        </p:nvSpPr>
        <p:spPr>
          <a:xfrm>
            <a:off x="4424171" y="2954892"/>
            <a:ext cx="2950553" cy="646331"/>
          </a:xfrm>
          <a:custGeom>
            <a:avLst/>
            <a:gdLst>
              <a:gd name="connsiteX0" fmla="*/ 0 w 2950553"/>
              <a:gd name="connsiteY0" fmla="*/ 0 h 646331"/>
              <a:gd name="connsiteX1" fmla="*/ 560605 w 2950553"/>
              <a:gd name="connsiteY1" fmla="*/ 0 h 646331"/>
              <a:gd name="connsiteX2" fmla="*/ 1062199 w 2950553"/>
              <a:gd name="connsiteY2" fmla="*/ 0 h 646331"/>
              <a:gd name="connsiteX3" fmla="*/ 1711321 w 2950553"/>
              <a:gd name="connsiteY3" fmla="*/ 0 h 646331"/>
              <a:gd name="connsiteX4" fmla="*/ 2271926 w 2950553"/>
              <a:gd name="connsiteY4" fmla="*/ 0 h 646331"/>
              <a:gd name="connsiteX5" fmla="*/ 2950553 w 2950553"/>
              <a:gd name="connsiteY5" fmla="*/ 0 h 646331"/>
              <a:gd name="connsiteX6" fmla="*/ 2950553 w 2950553"/>
              <a:gd name="connsiteY6" fmla="*/ 646331 h 646331"/>
              <a:gd name="connsiteX7" fmla="*/ 2360442 w 2950553"/>
              <a:gd name="connsiteY7" fmla="*/ 646331 h 646331"/>
              <a:gd name="connsiteX8" fmla="*/ 1711321 w 2950553"/>
              <a:gd name="connsiteY8" fmla="*/ 646331 h 646331"/>
              <a:gd name="connsiteX9" fmla="*/ 1209727 w 2950553"/>
              <a:gd name="connsiteY9" fmla="*/ 646331 h 646331"/>
              <a:gd name="connsiteX10" fmla="*/ 619616 w 2950553"/>
              <a:gd name="connsiteY10" fmla="*/ 646331 h 646331"/>
              <a:gd name="connsiteX11" fmla="*/ 0 w 2950553"/>
              <a:gd name="connsiteY11" fmla="*/ 646331 h 646331"/>
              <a:gd name="connsiteX12" fmla="*/ 0 w 2950553"/>
              <a:gd name="connsiteY12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50553" h="646331" extrusionOk="0">
                <a:moveTo>
                  <a:pt x="0" y="0"/>
                </a:moveTo>
                <a:cubicBezTo>
                  <a:pt x="114799" y="21227"/>
                  <a:pt x="374300" y="-8569"/>
                  <a:pt x="560605" y="0"/>
                </a:cubicBezTo>
                <a:cubicBezTo>
                  <a:pt x="746911" y="8569"/>
                  <a:pt x="831882" y="4971"/>
                  <a:pt x="1062199" y="0"/>
                </a:cubicBezTo>
                <a:cubicBezTo>
                  <a:pt x="1292516" y="-4971"/>
                  <a:pt x="1464624" y="19905"/>
                  <a:pt x="1711321" y="0"/>
                </a:cubicBezTo>
                <a:cubicBezTo>
                  <a:pt x="1958018" y="-19905"/>
                  <a:pt x="2068805" y="10288"/>
                  <a:pt x="2271926" y="0"/>
                </a:cubicBezTo>
                <a:cubicBezTo>
                  <a:pt x="2475048" y="-10288"/>
                  <a:pt x="2785834" y="8901"/>
                  <a:pt x="2950553" y="0"/>
                </a:cubicBezTo>
                <a:cubicBezTo>
                  <a:pt x="2919310" y="315632"/>
                  <a:pt x="2939171" y="482655"/>
                  <a:pt x="2950553" y="646331"/>
                </a:cubicBezTo>
                <a:cubicBezTo>
                  <a:pt x="2827147" y="662412"/>
                  <a:pt x="2554469" y="635584"/>
                  <a:pt x="2360442" y="646331"/>
                </a:cubicBezTo>
                <a:cubicBezTo>
                  <a:pt x="2166415" y="657078"/>
                  <a:pt x="1872236" y="652624"/>
                  <a:pt x="1711321" y="646331"/>
                </a:cubicBezTo>
                <a:cubicBezTo>
                  <a:pt x="1550406" y="640038"/>
                  <a:pt x="1360810" y="625481"/>
                  <a:pt x="1209727" y="646331"/>
                </a:cubicBezTo>
                <a:cubicBezTo>
                  <a:pt x="1058644" y="667181"/>
                  <a:pt x="825410" y="669608"/>
                  <a:pt x="619616" y="646331"/>
                </a:cubicBezTo>
                <a:cubicBezTo>
                  <a:pt x="413822" y="623054"/>
                  <a:pt x="234600" y="623284"/>
                  <a:pt x="0" y="646331"/>
                </a:cubicBezTo>
                <a:cubicBezTo>
                  <a:pt x="3047" y="371711"/>
                  <a:pt x="19256" y="169099"/>
                  <a:pt x="0" y="0"/>
                </a:cubicBezTo>
                <a:close/>
              </a:path>
            </a:pathLst>
          </a:custGeom>
          <a:noFill/>
          <a:ln w="57150" cap="flat" cmpd="dbl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whakawhetai</a:t>
            </a:r>
            <a:endParaRPr lang="en-US" sz="36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56DD31-C09C-85EA-BB4E-791DCAC26F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361" y="5323115"/>
            <a:ext cx="2068284" cy="15512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ED22DF-FC5D-6393-482D-B09BDE1B08CA}"/>
              </a:ext>
            </a:extLst>
          </p:cNvPr>
          <p:cNvSpPr txBox="1"/>
          <p:nvPr/>
        </p:nvSpPr>
        <p:spPr>
          <a:xfrm>
            <a:off x="7391053" y="3339386"/>
            <a:ext cx="14100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aka Thanks!</a:t>
            </a:r>
          </a:p>
        </p:txBody>
      </p:sp>
    </p:spTree>
    <p:extLst>
      <p:ext uri="{BB962C8B-B14F-4D97-AF65-F5344CB8AC3E}">
        <p14:creationId xmlns:p14="http://schemas.microsoft.com/office/powerpoint/2010/main" val="41833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7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3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30" tmFilter="0, 0; 0.125,0.2665; 0.25,0.4; 0.375,0.465; 0.5,0.5;  0.625,0.535; 0.75,0.6; 0.875,0.7335; 1,1">
                                          <p:stCondLst>
                                            <p:cond delay="83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15" tmFilter="0, 0; 0.125,0.2665; 0.25,0.4; 0.375,0.465; 0.5,0.5;  0.625,0.535; 0.75,0.6; 0.875,0.7335; 1,1">
                                          <p:stCondLst>
                                            <p:cond delay="16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5" tmFilter="0, 0; 0.125,0.2665; 0.25,0.4; 0.375,0.465; 0.5,0.5;  0.625,0.535; 0.75,0.6; 0.875,0.7335; 1,1">
                                          <p:stCondLst>
                                            <p:cond delay="20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3">
                                          <p:stCondLst>
                                            <p:cond delay="8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07" decel="50000">
                                          <p:stCondLst>
                                            <p:cond delay="84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3">
                                          <p:stCondLst>
                                            <p:cond delay="164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07" decel="50000">
                                          <p:stCondLst>
                                            <p:cond delay="167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3">
                                          <p:stCondLst>
                                            <p:cond delay="205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07" decel="50000">
                                          <p:stCondLst>
                                            <p:cond delay="20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3">
                                          <p:stCondLst>
                                            <p:cond delay="226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07" decel="50000">
                                          <p:stCondLst>
                                            <p:cond delay="22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DAC45D3-974A-45D9-3807-0FAF216044B7}"/>
              </a:ext>
            </a:extLst>
          </p:cNvPr>
          <p:cNvSpPr/>
          <p:nvPr/>
        </p:nvSpPr>
        <p:spPr>
          <a:xfrm>
            <a:off x="4113639" y="712661"/>
            <a:ext cx="3958936" cy="756799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63FD38C-3196-0849-CB16-0BCB0B866764}"/>
              </a:ext>
            </a:extLst>
          </p:cNvPr>
          <p:cNvSpPr/>
          <p:nvPr/>
        </p:nvSpPr>
        <p:spPr>
          <a:xfrm>
            <a:off x="44443" y="712661"/>
            <a:ext cx="3958936" cy="756799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pic>
        <p:nvPicPr>
          <p:cNvPr id="88" name="Picture 87">
            <a:extLst>
              <a:ext uri="{FF2B5EF4-FFF2-40B4-BE49-F238E27FC236}">
                <a16:creationId xmlns:a16="http://schemas.microsoft.com/office/drawing/2014/main" id="{3FFB425F-D0F4-1D10-014C-AB4D3418BE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88995"/>
            <a:ext cx="3829860" cy="4355960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1A7DB388-DE37-3236-524E-D948C08876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7362" y="1767724"/>
            <a:ext cx="3870534" cy="4398503"/>
          </a:xfrm>
          <a:prstGeom prst="rect">
            <a:avLst/>
          </a:prstGeom>
        </p:spPr>
      </p:pic>
      <p:sp>
        <p:nvSpPr>
          <p:cNvPr id="112" name="TextBox 111">
            <a:extLst>
              <a:ext uri="{FF2B5EF4-FFF2-40B4-BE49-F238E27FC236}">
                <a16:creationId xmlns:a16="http://schemas.microsoft.com/office/drawing/2014/main" id="{3526637F-7BE2-60E7-05BE-1772C7FD13AA}"/>
              </a:ext>
            </a:extLst>
          </p:cNvPr>
          <p:cNvSpPr txBox="1"/>
          <p:nvPr/>
        </p:nvSpPr>
        <p:spPr>
          <a:xfrm>
            <a:off x="8192245" y="2645768"/>
            <a:ext cx="3958936" cy="218521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«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Anyone 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who feels well-informed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can vote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(as in 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direct democracy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«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Voters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that don’t feel at ease with voting 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can delegate </a:t>
            </a:r>
            <a:b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</a:b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(as in 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representative democracy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«"/>
              <a:tabLst/>
              <a:defRPr/>
            </a:pPr>
            <a:endParaRPr kumimoji="0" lang="el-GR" sz="1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«"/>
              <a:tabLst/>
              <a:defRPr/>
            </a:pPr>
            <a:r>
              <a:rPr lang="en-US" sz="1700" noProof="0" dirty="0">
                <a:solidFill>
                  <a:prstClr val="white"/>
                </a:solidFill>
                <a:latin typeface="Comic Sans MS" panose="030F0702030302020204" pitchFamily="66" charset="0"/>
              </a:rPr>
              <a:t>Weighted voting!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«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Delegations 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are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/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aren’t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transitive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27BBCD43-CCE4-3F9D-542D-5F55F8148081}"/>
              </a:ext>
            </a:extLst>
          </p:cNvPr>
          <p:cNvSpPr txBox="1"/>
          <p:nvPr/>
        </p:nvSpPr>
        <p:spPr>
          <a:xfrm>
            <a:off x="3061033" y="472376"/>
            <a:ext cx="610913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-2500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Representative Democracy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8F215016-E158-7C97-C345-D77D09DAFA46}"/>
              </a:ext>
            </a:extLst>
          </p:cNvPr>
          <p:cNvSpPr txBox="1"/>
          <p:nvPr/>
        </p:nvSpPr>
        <p:spPr>
          <a:xfrm>
            <a:off x="-981767" y="472376"/>
            <a:ext cx="610913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-2500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Direct Democracy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DA56C0DE-535C-AC7D-E730-BCB0CAC08013}"/>
              </a:ext>
            </a:extLst>
          </p:cNvPr>
          <p:cNvCxnSpPr>
            <a:cxnSpLocks/>
            <a:endCxn id="126" idx="0"/>
          </p:cNvCxnSpPr>
          <p:nvPr/>
        </p:nvCxnSpPr>
        <p:spPr>
          <a:xfrm flipH="1">
            <a:off x="9402654" y="4770611"/>
            <a:ext cx="536772" cy="78248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2BDEB47D-0188-74F6-3AE3-ED7274F5CD9A}"/>
              </a:ext>
            </a:extLst>
          </p:cNvPr>
          <p:cNvCxnSpPr>
            <a:cxnSpLocks/>
            <a:endCxn id="127" idx="0"/>
          </p:cNvCxnSpPr>
          <p:nvPr/>
        </p:nvCxnSpPr>
        <p:spPr>
          <a:xfrm>
            <a:off x="10579232" y="4770611"/>
            <a:ext cx="439402" cy="78248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>
            <a:extLst>
              <a:ext uri="{FF2B5EF4-FFF2-40B4-BE49-F238E27FC236}">
                <a16:creationId xmlns:a16="http://schemas.microsoft.com/office/drawing/2014/main" id="{9F3466C6-F6AB-B7E1-6A9C-BFC965B9D2FB}"/>
              </a:ext>
            </a:extLst>
          </p:cNvPr>
          <p:cNvSpPr txBox="1"/>
          <p:nvPr/>
        </p:nvSpPr>
        <p:spPr>
          <a:xfrm>
            <a:off x="8631535" y="5553095"/>
            <a:ext cx="1542238" cy="830997"/>
          </a:xfrm>
          <a:custGeom>
            <a:avLst/>
            <a:gdLst>
              <a:gd name="connsiteX0" fmla="*/ 0 w 1542238"/>
              <a:gd name="connsiteY0" fmla="*/ 0 h 830997"/>
              <a:gd name="connsiteX1" fmla="*/ 529502 w 1542238"/>
              <a:gd name="connsiteY1" fmla="*/ 0 h 830997"/>
              <a:gd name="connsiteX2" fmla="*/ 1059003 w 1542238"/>
              <a:gd name="connsiteY2" fmla="*/ 0 h 830997"/>
              <a:gd name="connsiteX3" fmla="*/ 1542238 w 1542238"/>
              <a:gd name="connsiteY3" fmla="*/ 0 h 830997"/>
              <a:gd name="connsiteX4" fmla="*/ 1542238 w 1542238"/>
              <a:gd name="connsiteY4" fmla="*/ 398879 h 830997"/>
              <a:gd name="connsiteX5" fmla="*/ 1542238 w 1542238"/>
              <a:gd name="connsiteY5" fmla="*/ 830997 h 830997"/>
              <a:gd name="connsiteX6" fmla="*/ 1028159 w 1542238"/>
              <a:gd name="connsiteY6" fmla="*/ 830997 h 830997"/>
              <a:gd name="connsiteX7" fmla="*/ 560346 w 1542238"/>
              <a:gd name="connsiteY7" fmla="*/ 830997 h 830997"/>
              <a:gd name="connsiteX8" fmla="*/ 0 w 1542238"/>
              <a:gd name="connsiteY8" fmla="*/ 830997 h 830997"/>
              <a:gd name="connsiteX9" fmla="*/ 0 w 1542238"/>
              <a:gd name="connsiteY9" fmla="*/ 398879 h 830997"/>
              <a:gd name="connsiteX10" fmla="*/ 0 w 1542238"/>
              <a:gd name="connsiteY10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2238" h="830997" fill="none" extrusionOk="0">
                <a:moveTo>
                  <a:pt x="0" y="0"/>
                </a:moveTo>
                <a:cubicBezTo>
                  <a:pt x="168209" y="-56125"/>
                  <a:pt x="361796" y="12701"/>
                  <a:pt x="529502" y="0"/>
                </a:cubicBezTo>
                <a:cubicBezTo>
                  <a:pt x="697208" y="-12701"/>
                  <a:pt x="886072" y="39311"/>
                  <a:pt x="1059003" y="0"/>
                </a:cubicBezTo>
                <a:cubicBezTo>
                  <a:pt x="1231934" y="-39311"/>
                  <a:pt x="1373270" y="36262"/>
                  <a:pt x="1542238" y="0"/>
                </a:cubicBezTo>
                <a:cubicBezTo>
                  <a:pt x="1586980" y="184233"/>
                  <a:pt x="1534994" y="282631"/>
                  <a:pt x="1542238" y="398879"/>
                </a:cubicBezTo>
                <a:cubicBezTo>
                  <a:pt x="1549482" y="515127"/>
                  <a:pt x="1505571" y="687898"/>
                  <a:pt x="1542238" y="830997"/>
                </a:cubicBezTo>
                <a:cubicBezTo>
                  <a:pt x="1301970" y="857846"/>
                  <a:pt x="1281689" y="829284"/>
                  <a:pt x="1028159" y="830997"/>
                </a:cubicBezTo>
                <a:cubicBezTo>
                  <a:pt x="774629" y="832710"/>
                  <a:pt x="778040" y="790151"/>
                  <a:pt x="560346" y="830997"/>
                </a:cubicBezTo>
                <a:cubicBezTo>
                  <a:pt x="342652" y="871843"/>
                  <a:pt x="274817" y="782120"/>
                  <a:pt x="0" y="830997"/>
                </a:cubicBezTo>
                <a:cubicBezTo>
                  <a:pt x="-29678" y="671252"/>
                  <a:pt x="3748" y="604263"/>
                  <a:pt x="0" y="398879"/>
                </a:cubicBezTo>
                <a:cubicBezTo>
                  <a:pt x="-3748" y="193495"/>
                  <a:pt x="34924" y="102711"/>
                  <a:pt x="0" y="0"/>
                </a:cubicBezTo>
                <a:close/>
              </a:path>
              <a:path w="1542238" h="830997" stroke="0" extrusionOk="0">
                <a:moveTo>
                  <a:pt x="0" y="0"/>
                </a:moveTo>
                <a:cubicBezTo>
                  <a:pt x="180528" y="-54511"/>
                  <a:pt x="376117" y="23414"/>
                  <a:pt x="498657" y="0"/>
                </a:cubicBezTo>
                <a:cubicBezTo>
                  <a:pt x="621197" y="-23414"/>
                  <a:pt x="827780" y="30565"/>
                  <a:pt x="966469" y="0"/>
                </a:cubicBezTo>
                <a:cubicBezTo>
                  <a:pt x="1105158" y="-30565"/>
                  <a:pt x="1354323" y="8278"/>
                  <a:pt x="1542238" y="0"/>
                </a:cubicBezTo>
                <a:cubicBezTo>
                  <a:pt x="1569842" y="89827"/>
                  <a:pt x="1502693" y="323947"/>
                  <a:pt x="1542238" y="415499"/>
                </a:cubicBezTo>
                <a:cubicBezTo>
                  <a:pt x="1581783" y="507051"/>
                  <a:pt x="1518787" y="683586"/>
                  <a:pt x="1542238" y="830997"/>
                </a:cubicBezTo>
                <a:cubicBezTo>
                  <a:pt x="1433608" y="848194"/>
                  <a:pt x="1276338" y="787909"/>
                  <a:pt x="1059003" y="830997"/>
                </a:cubicBezTo>
                <a:cubicBezTo>
                  <a:pt x="841668" y="874085"/>
                  <a:pt x="676462" y="821406"/>
                  <a:pt x="514079" y="830997"/>
                </a:cubicBezTo>
                <a:cubicBezTo>
                  <a:pt x="351696" y="840588"/>
                  <a:pt x="189584" y="818905"/>
                  <a:pt x="0" y="830997"/>
                </a:cubicBezTo>
                <a:cubicBezTo>
                  <a:pt x="-41702" y="738888"/>
                  <a:pt x="49229" y="523081"/>
                  <a:pt x="0" y="415499"/>
                </a:cubicBezTo>
                <a:cubicBezTo>
                  <a:pt x="-49229" y="307917"/>
                  <a:pt x="8215" y="203655"/>
                  <a:pt x="0" y="0"/>
                </a:cubicBezTo>
                <a:close/>
              </a:path>
            </a:pathLst>
          </a:custGeom>
          <a:solidFill>
            <a:srgbClr val="202022"/>
          </a:solidFill>
          <a:ln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36978870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Liquid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Democracy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8B73A2AB-E270-684F-972A-65504F8642BC}"/>
              </a:ext>
            </a:extLst>
          </p:cNvPr>
          <p:cNvSpPr txBox="1"/>
          <p:nvPr/>
        </p:nvSpPr>
        <p:spPr>
          <a:xfrm>
            <a:off x="10461567" y="5553095"/>
            <a:ext cx="1114134" cy="830997"/>
          </a:xfrm>
          <a:custGeom>
            <a:avLst/>
            <a:gdLst>
              <a:gd name="connsiteX0" fmla="*/ 0 w 1114134"/>
              <a:gd name="connsiteY0" fmla="*/ 0 h 830997"/>
              <a:gd name="connsiteX1" fmla="*/ 557067 w 1114134"/>
              <a:gd name="connsiteY1" fmla="*/ 0 h 830997"/>
              <a:gd name="connsiteX2" fmla="*/ 1114134 w 1114134"/>
              <a:gd name="connsiteY2" fmla="*/ 0 h 830997"/>
              <a:gd name="connsiteX3" fmla="*/ 1114134 w 1114134"/>
              <a:gd name="connsiteY3" fmla="*/ 390569 h 830997"/>
              <a:gd name="connsiteX4" fmla="*/ 1114134 w 1114134"/>
              <a:gd name="connsiteY4" fmla="*/ 830997 h 830997"/>
              <a:gd name="connsiteX5" fmla="*/ 579350 w 1114134"/>
              <a:gd name="connsiteY5" fmla="*/ 830997 h 830997"/>
              <a:gd name="connsiteX6" fmla="*/ 0 w 1114134"/>
              <a:gd name="connsiteY6" fmla="*/ 830997 h 830997"/>
              <a:gd name="connsiteX7" fmla="*/ 0 w 1114134"/>
              <a:gd name="connsiteY7" fmla="*/ 415499 h 830997"/>
              <a:gd name="connsiteX8" fmla="*/ 0 w 1114134"/>
              <a:gd name="connsiteY8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4134" h="830997" fill="none" extrusionOk="0">
                <a:moveTo>
                  <a:pt x="0" y="0"/>
                </a:moveTo>
                <a:cubicBezTo>
                  <a:pt x="256262" y="-64580"/>
                  <a:pt x="354118" y="20220"/>
                  <a:pt x="557067" y="0"/>
                </a:cubicBezTo>
                <a:cubicBezTo>
                  <a:pt x="760016" y="-20220"/>
                  <a:pt x="968943" y="62102"/>
                  <a:pt x="1114134" y="0"/>
                </a:cubicBezTo>
                <a:cubicBezTo>
                  <a:pt x="1116691" y="119537"/>
                  <a:pt x="1092398" y="302731"/>
                  <a:pt x="1114134" y="390569"/>
                </a:cubicBezTo>
                <a:cubicBezTo>
                  <a:pt x="1135870" y="478407"/>
                  <a:pt x="1061850" y="638008"/>
                  <a:pt x="1114134" y="830997"/>
                </a:cubicBezTo>
                <a:cubicBezTo>
                  <a:pt x="947394" y="892328"/>
                  <a:pt x="739412" y="784853"/>
                  <a:pt x="579350" y="830997"/>
                </a:cubicBezTo>
                <a:cubicBezTo>
                  <a:pt x="419288" y="877141"/>
                  <a:pt x="254760" y="772339"/>
                  <a:pt x="0" y="830997"/>
                </a:cubicBezTo>
                <a:cubicBezTo>
                  <a:pt x="-1858" y="690126"/>
                  <a:pt x="2250" y="590300"/>
                  <a:pt x="0" y="415499"/>
                </a:cubicBezTo>
                <a:cubicBezTo>
                  <a:pt x="-2250" y="240698"/>
                  <a:pt x="6918" y="127179"/>
                  <a:pt x="0" y="0"/>
                </a:cubicBezTo>
                <a:close/>
              </a:path>
              <a:path w="1114134" h="830997" stroke="0" extrusionOk="0">
                <a:moveTo>
                  <a:pt x="0" y="0"/>
                </a:moveTo>
                <a:cubicBezTo>
                  <a:pt x="116388" y="-545"/>
                  <a:pt x="404574" y="34559"/>
                  <a:pt x="545926" y="0"/>
                </a:cubicBezTo>
                <a:cubicBezTo>
                  <a:pt x="687278" y="-34559"/>
                  <a:pt x="961793" y="66180"/>
                  <a:pt x="1114134" y="0"/>
                </a:cubicBezTo>
                <a:cubicBezTo>
                  <a:pt x="1159797" y="112309"/>
                  <a:pt x="1098331" y="215868"/>
                  <a:pt x="1114134" y="398879"/>
                </a:cubicBezTo>
                <a:cubicBezTo>
                  <a:pt x="1129937" y="581890"/>
                  <a:pt x="1082960" y="662196"/>
                  <a:pt x="1114134" y="830997"/>
                </a:cubicBezTo>
                <a:cubicBezTo>
                  <a:pt x="927891" y="857035"/>
                  <a:pt x="706838" y="765534"/>
                  <a:pt x="534784" y="830997"/>
                </a:cubicBezTo>
                <a:cubicBezTo>
                  <a:pt x="362730" y="896460"/>
                  <a:pt x="146301" y="811415"/>
                  <a:pt x="0" y="830997"/>
                </a:cubicBezTo>
                <a:cubicBezTo>
                  <a:pt x="-21665" y="678380"/>
                  <a:pt x="21474" y="580090"/>
                  <a:pt x="0" y="398879"/>
                </a:cubicBezTo>
                <a:cubicBezTo>
                  <a:pt x="-21474" y="217668"/>
                  <a:pt x="5156" y="143272"/>
                  <a:pt x="0" y="0"/>
                </a:cubicBezTo>
                <a:close/>
              </a:path>
            </a:pathLst>
          </a:custGeom>
          <a:solidFill>
            <a:srgbClr val="202022"/>
          </a:solidFill>
          <a:ln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36978870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Proxy Voting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299B05D-A94A-193D-F83F-D4DCBA490627}"/>
              </a:ext>
            </a:extLst>
          </p:cNvPr>
          <p:cNvSpPr/>
          <p:nvPr/>
        </p:nvSpPr>
        <p:spPr>
          <a:xfrm>
            <a:off x="8192245" y="712661"/>
            <a:ext cx="3958936" cy="756799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F0FDC9-E5F7-5F5C-DB49-A0E1FD2F1D8C}"/>
              </a:ext>
            </a:extLst>
          </p:cNvPr>
          <p:cNvSpPr txBox="1"/>
          <p:nvPr/>
        </p:nvSpPr>
        <p:spPr>
          <a:xfrm>
            <a:off x="7103833" y="472376"/>
            <a:ext cx="610913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-2500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Delegative Democracy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E88E4B-02FC-4FCE-7EDE-5B7AEA0B82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674240" y="5270412"/>
            <a:ext cx="874900" cy="1587588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54DEFAE2-1DEE-2FEA-4490-A0561158CBB3}"/>
              </a:ext>
            </a:extLst>
          </p:cNvPr>
          <p:cNvSpPr/>
          <p:nvPr/>
        </p:nvSpPr>
        <p:spPr>
          <a:xfrm>
            <a:off x="2924014" y="5947659"/>
            <a:ext cx="5023882" cy="844953"/>
          </a:xfrm>
          <a:prstGeom prst="wedgeRoundRectCallout">
            <a:avLst>
              <a:gd name="adj1" fmla="val -56740"/>
              <a:gd name="adj2" fmla="val -45482"/>
              <a:gd name="adj3" fmla="val 16667"/>
            </a:avLst>
          </a:prstGeom>
          <a:noFill/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Got it. And what exactly do you mean </a:t>
            </a:r>
          </a:p>
          <a:p>
            <a:pPr algn="ctr"/>
            <a:r>
              <a:rPr lang="en-GB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by </a:t>
            </a:r>
            <a:r>
              <a:rPr lang="en-GB" sz="2000" u="sng" dirty="0">
                <a:solidFill>
                  <a:schemeClr val="tx1"/>
                </a:solidFill>
                <a:latin typeface="Comic Sans MS" panose="030F0702030302020204" pitchFamily="66" charset="0"/>
              </a:rPr>
              <a:t>incomplete votes</a:t>
            </a:r>
            <a:r>
              <a:rPr lang="en-GB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035017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5" dur="indefinite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8" dur="indefinite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indefinite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3" dur="indefinite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indefinite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6" dur="indefinite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indefinite"/>
                                        <p:tgtEl>
                                          <p:spTgt spid="112">
                                            <p:bg/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9" dur="indefinite"/>
                                        <p:tgtEl>
                                          <p:spTgt spid="1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indefinite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2" dur="indefinite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indefinite"/>
                                        <p:tgtEl>
                                          <p:spTgt spid="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5" dur="indefinite"/>
                                        <p:tgtEl>
                                          <p:spTgt spid="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indefinite"/>
                                        <p:tgtEl>
                                          <p:spTgt spid="1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8" dur="indefinite"/>
                                        <p:tgtEl>
                                          <p:spTgt spid="1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indefinite"/>
                                        <p:tgtEl>
                                          <p:spTgt spid="1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1" dur="indefinite"/>
                                        <p:tgtEl>
                                          <p:spTgt spid="1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indefinite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4" dur="indefinite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indefinit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7" dur="indefinite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indefinite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0" dur="indefinite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indefinite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3" dur="indefinite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6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9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indefinite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2" dur="indefinite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indefinite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5" dur="indefinite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8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1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1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1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12" grpId="0" animBg="1"/>
      <p:bldP spid="112" grpId="1" build="allAtOnce" animBg="1"/>
      <p:bldP spid="119" grpId="0"/>
      <p:bldP spid="121" grpId="0"/>
      <p:bldP spid="126" grpId="0" animBg="1"/>
      <p:bldP spid="126" grpId="1" animBg="1"/>
      <p:bldP spid="126" grpId="2" animBg="1"/>
      <p:bldP spid="127" grpId="0" animBg="1"/>
      <p:bldP spid="127" grpId="1" animBg="1"/>
      <p:bldP spid="2" grpId="0" animBg="1"/>
      <p:bldP spid="3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oney | The Simpsons: Tapped Out Wiki | Fandom">
            <a:extLst>
              <a:ext uri="{FF2B5EF4-FFF2-40B4-BE49-F238E27FC236}">
                <a16:creationId xmlns:a16="http://schemas.microsoft.com/office/drawing/2014/main" id="{5C450210-BFFB-5F36-414C-CE65BDE71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598" y="993589"/>
            <a:ext cx="690829" cy="66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oney | The Simpsons: Tapped Out Wiki | Fandom">
            <a:extLst>
              <a:ext uri="{FF2B5EF4-FFF2-40B4-BE49-F238E27FC236}">
                <a16:creationId xmlns:a16="http://schemas.microsoft.com/office/drawing/2014/main" id="{36540E40-C702-FB0D-49BA-5428C066F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747" y="993589"/>
            <a:ext cx="11049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Money | The Simpsons: Tapped Out Wiki | Fandom">
            <a:extLst>
              <a:ext uri="{FF2B5EF4-FFF2-40B4-BE49-F238E27FC236}">
                <a16:creationId xmlns:a16="http://schemas.microsoft.com/office/drawing/2014/main" id="{1D636C6B-DFC6-C35E-1BD2-988B9E1A0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175" y="809364"/>
            <a:ext cx="16002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Money | The Simpsons: Tapped Out Wiki | Fandom">
            <a:extLst>
              <a:ext uri="{FF2B5EF4-FFF2-40B4-BE49-F238E27FC236}">
                <a16:creationId xmlns:a16="http://schemas.microsoft.com/office/drawing/2014/main" id="{80A7D01F-D222-8DD2-83F2-2CC8AEEB9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606" y="1208728"/>
            <a:ext cx="690829" cy="66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Money | The Simpsons: Tapped Out Wiki | Fandom">
            <a:extLst>
              <a:ext uri="{FF2B5EF4-FFF2-40B4-BE49-F238E27FC236}">
                <a16:creationId xmlns:a16="http://schemas.microsoft.com/office/drawing/2014/main" id="{7DFA83D0-EE3E-1B73-FBF1-515AFC7B6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532" y="1469839"/>
            <a:ext cx="690829" cy="66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phic 4" descr="Document with solid fill">
            <a:extLst>
              <a:ext uri="{FF2B5EF4-FFF2-40B4-BE49-F238E27FC236}">
                <a16:creationId xmlns:a16="http://schemas.microsoft.com/office/drawing/2014/main" id="{67E88E74-B7A3-4E88-5B84-5ECD4EB577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34697" y="1057609"/>
            <a:ext cx="914400" cy="914400"/>
          </a:xfrm>
          <a:prstGeom prst="rect">
            <a:avLst/>
          </a:prstGeom>
        </p:spPr>
      </p:pic>
      <p:pic>
        <p:nvPicPr>
          <p:cNvPr id="6" name="Graphic 5" descr="Document with solid fill">
            <a:extLst>
              <a:ext uri="{FF2B5EF4-FFF2-40B4-BE49-F238E27FC236}">
                <a16:creationId xmlns:a16="http://schemas.microsoft.com/office/drawing/2014/main" id="{9DC8849D-90FD-7A5A-89DB-CA2F51D116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702794" y="1057609"/>
            <a:ext cx="914400" cy="914400"/>
          </a:xfrm>
          <a:prstGeom prst="rect">
            <a:avLst/>
          </a:prstGeom>
        </p:spPr>
      </p:pic>
      <p:pic>
        <p:nvPicPr>
          <p:cNvPr id="3084" name="Picture 12" descr="Pin by Yanara Nuñez&lt;3 on Game | The simpsons, Los simpson, Animal crossing">
            <a:extLst>
              <a:ext uri="{FF2B5EF4-FFF2-40B4-BE49-F238E27FC236}">
                <a16:creationId xmlns:a16="http://schemas.microsoft.com/office/drawing/2014/main" id="{73D6DFB2-03B5-29E0-4FB7-4AC559718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377" y="2029157"/>
            <a:ext cx="1656976" cy="1280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mcvirgo92's Simpsons Summaries on Tumblr: Bart to the Future (babf13)">
            <a:extLst>
              <a:ext uri="{FF2B5EF4-FFF2-40B4-BE49-F238E27FC236}">
                <a16:creationId xmlns:a16="http://schemas.microsoft.com/office/drawing/2014/main" id="{023480B8-9EE9-FEF5-1284-028A3213C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935" y="1996884"/>
            <a:ext cx="1774118" cy="133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Mayor Quimby - Wikipedia">
            <a:extLst>
              <a:ext uri="{FF2B5EF4-FFF2-40B4-BE49-F238E27FC236}">
                <a16:creationId xmlns:a16="http://schemas.microsoft.com/office/drawing/2014/main" id="{02CF94E1-6A97-1AD4-20D8-0A8988ACC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4657" y="984513"/>
            <a:ext cx="1617343" cy="244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790D2CA-1657-B6E7-3A03-E5876BEA88F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02071" y="-36723"/>
            <a:ext cx="1410310" cy="93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819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oney | The Simpsons: Tapped Out Wiki | Fandom">
            <a:extLst>
              <a:ext uri="{FF2B5EF4-FFF2-40B4-BE49-F238E27FC236}">
                <a16:creationId xmlns:a16="http://schemas.microsoft.com/office/drawing/2014/main" id="{5C450210-BFFB-5F36-414C-CE65BDE71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598" y="993589"/>
            <a:ext cx="690829" cy="66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oney | The Simpsons: Tapped Out Wiki | Fandom">
            <a:extLst>
              <a:ext uri="{FF2B5EF4-FFF2-40B4-BE49-F238E27FC236}">
                <a16:creationId xmlns:a16="http://schemas.microsoft.com/office/drawing/2014/main" id="{36540E40-C702-FB0D-49BA-5428C066F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747" y="993589"/>
            <a:ext cx="11049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Money | The Simpsons: Tapped Out Wiki | Fandom">
            <a:extLst>
              <a:ext uri="{FF2B5EF4-FFF2-40B4-BE49-F238E27FC236}">
                <a16:creationId xmlns:a16="http://schemas.microsoft.com/office/drawing/2014/main" id="{1D636C6B-DFC6-C35E-1BD2-988B9E1A0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175" y="809364"/>
            <a:ext cx="16002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Money | The Simpsons: Tapped Out Wiki | Fandom">
            <a:extLst>
              <a:ext uri="{FF2B5EF4-FFF2-40B4-BE49-F238E27FC236}">
                <a16:creationId xmlns:a16="http://schemas.microsoft.com/office/drawing/2014/main" id="{80A7D01F-D222-8DD2-83F2-2CC8AEEB9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606" y="1208728"/>
            <a:ext cx="690829" cy="66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Money | The Simpsons: Tapped Out Wiki | Fandom">
            <a:extLst>
              <a:ext uri="{FF2B5EF4-FFF2-40B4-BE49-F238E27FC236}">
                <a16:creationId xmlns:a16="http://schemas.microsoft.com/office/drawing/2014/main" id="{7DFA83D0-EE3E-1B73-FBF1-515AFC7B6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532" y="1469839"/>
            <a:ext cx="690829" cy="66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phic 4" descr="Document with solid fill">
            <a:extLst>
              <a:ext uri="{FF2B5EF4-FFF2-40B4-BE49-F238E27FC236}">
                <a16:creationId xmlns:a16="http://schemas.microsoft.com/office/drawing/2014/main" id="{67E88E74-B7A3-4E88-5B84-5ECD4EB577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34697" y="1057609"/>
            <a:ext cx="914400" cy="914400"/>
          </a:xfrm>
          <a:prstGeom prst="rect">
            <a:avLst/>
          </a:prstGeom>
        </p:spPr>
      </p:pic>
      <p:pic>
        <p:nvPicPr>
          <p:cNvPr id="6" name="Graphic 5" descr="Document with solid fill">
            <a:extLst>
              <a:ext uri="{FF2B5EF4-FFF2-40B4-BE49-F238E27FC236}">
                <a16:creationId xmlns:a16="http://schemas.microsoft.com/office/drawing/2014/main" id="{9DC8849D-90FD-7A5A-89DB-CA2F51D116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702794" y="1057609"/>
            <a:ext cx="914400" cy="914400"/>
          </a:xfrm>
          <a:prstGeom prst="rect">
            <a:avLst/>
          </a:prstGeom>
        </p:spPr>
      </p:pic>
      <p:pic>
        <p:nvPicPr>
          <p:cNvPr id="3084" name="Picture 12" descr="Pin by Yanara Nuñez&lt;3 on Game | The simpsons, Los simpson, Animal crossing">
            <a:extLst>
              <a:ext uri="{FF2B5EF4-FFF2-40B4-BE49-F238E27FC236}">
                <a16:creationId xmlns:a16="http://schemas.microsoft.com/office/drawing/2014/main" id="{73D6DFB2-03B5-29E0-4FB7-4AC559718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377" y="2029157"/>
            <a:ext cx="1656976" cy="1280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mcvirgo92's Simpsons Summaries on Tumblr: Bart to the Future (babf13)">
            <a:extLst>
              <a:ext uri="{FF2B5EF4-FFF2-40B4-BE49-F238E27FC236}">
                <a16:creationId xmlns:a16="http://schemas.microsoft.com/office/drawing/2014/main" id="{023480B8-9EE9-FEF5-1284-028A3213C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935" y="1996884"/>
            <a:ext cx="1774118" cy="133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359ADDF0-8ABB-2D66-0544-19638FBCF5BB}"/>
              </a:ext>
            </a:extLst>
          </p:cNvPr>
          <p:cNvSpPr/>
          <p:nvPr/>
        </p:nvSpPr>
        <p:spPr>
          <a:xfrm>
            <a:off x="5664494" y="5905551"/>
            <a:ext cx="1870625" cy="409188"/>
          </a:xfrm>
          <a:prstGeom prst="wedgeRoundRectCallout">
            <a:avLst>
              <a:gd name="adj1" fmla="val -75348"/>
              <a:gd name="adj2" fmla="val -102543"/>
              <a:gd name="adj3" fmla="val 16667"/>
            </a:avLst>
          </a:prstGeom>
          <a:solidFill>
            <a:srgbClr val="222224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>
                <a:latin typeface="Comic Sans MS" panose="030F0702030302020204" pitchFamily="66" charset="0"/>
              </a:rPr>
              <a:t>Let’s vote!</a:t>
            </a:r>
          </a:p>
        </p:txBody>
      </p:sp>
      <p:pic>
        <p:nvPicPr>
          <p:cNvPr id="12" name="Picture 4" descr="Questions and AnswersThe Simpsons Tapped Out AddictsAll Things The Simpsons  Tapped Out for the Tapped Out Addict in All of Us">
            <a:extLst>
              <a:ext uri="{FF2B5EF4-FFF2-40B4-BE49-F238E27FC236}">
                <a16:creationId xmlns:a16="http://schemas.microsoft.com/office/drawing/2014/main" id="{39D40D74-0B9F-4482-8FF3-ECE101489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239" y="4603621"/>
            <a:ext cx="1587715" cy="2254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790D2CA-1657-B6E7-3A03-E5876BEA88F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02071" y="-36723"/>
            <a:ext cx="1410310" cy="933491"/>
          </a:xfrm>
          <a:prstGeom prst="rect">
            <a:avLst/>
          </a:prstGeom>
        </p:spPr>
      </p:pic>
      <p:pic>
        <p:nvPicPr>
          <p:cNvPr id="4" name="Picture 18" descr="Mayor Quimby - Wikipedia">
            <a:extLst>
              <a:ext uri="{FF2B5EF4-FFF2-40B4-BE49-F238E27FC236}">
                <a16:creationId xmlns:a16="http://schemas.microsoft.com/office/drawing/2014/main" id="{3BDEF009-9A79-F69C-AC29-8BBD6DCD7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4657" y="984513"/>
            <a:ext cx="1617343" cy="244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522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Document with solid fill">
            <a:extLst>
              <a:ext uri="{FF2B5EF4-FFF2-40B4-BE49-F238E27FC236}">
                <a16:creationId xmlns:a16="http://schemas.microsoft.com/office/drawing/2014/main" id="{67E88E74-B7A3-4E88-5B84-5ECD4EB577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34697" y="1057609"/>
            <a:ext cx="914400" cy="914400"/>
          </a:xfrm>
          <a:prstGeom prst="rect">
            <a:avLst/>
          </a:prstGeom>
        </p:spPr>
      </p:pic>
      <p:pic>
        <p:nvPicPr>
          <p:cNvPr id="3074" name="Picture 2" descr="Money | The Simpsons: Tapped Out Wiki | Fandom">
            <a:extLst>
              <a:ext uri="{FF2B5EF4-FFF2-40B4-BE49-F238E27FC236}">
                <a16:creationId xmlns:a16="http://schemas.microsoft.com/office/drawing/2014/main" id="{5C450210-BFFB-5F36-414C-CE65BDE71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598" y="993589"/>
            <a:ext cx="690829" cy="66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oney | The Simpsons: Tapped Out Wiki | Fandom">
            <a:extLst>
              <a:ext uri="{FF2B5EF4-FFF2-40B4-BE49-F238E27FC236}">
                <a16:creationId xmlns:a16="http://schemas.microsoft.com/office/drawing/2014/main" id="{36540E40-C702-FB0D-49BA-5428C066F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747" y="993589"/>
            <a:ext cx="11049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Money | The Simpsons: Tapped Out Wiki | Fandom">
            <a:extLst>
              <a:ext uri="{FF2B5EF4-FFF2-40B4-BE49-F238E27FC236}">
                <a16:creationId xmlns:a16="http://schemas.microsoft.com/office/drawing/2014/main" id="{1D636C6B-DFC6-C35E-1BD2-988B9E1A0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175" y="809364"/>
            <a:ext cx="16002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Money | The Simpsons: Tapped Out Wiki | Fandom">
            <a:extLst>
              <a:ext uri="{FF2B5EF4-FFF2-40B4-BE49-F238E27FC236}">
                <a16:creationId xmlns:a16="http://schemas.microsoft.com/office/drawing/2014/main" id="{80A7D01F-D222-8DD2-83F2-2CC8AEEB9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606" y="1208728"/>
            <a:ext cx="690829" cy="66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Money | The Simpsons: Tapped Out Wiki | Fandom">
            <a:extLst>
              <a:ext uri="{FF2B5EF4-FFF2-40B4-BE49-F238E27FC236}">
                <a16:creationId xmlns:a16="http://schemas.microsoft.com/office/drawing/2014/main" id="{7DFA83D0-EE3E-1B73-FBF1-515AFC7B6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532" y="1469839"/>
            <a:ext cx="690829" cy="66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phic 5" descr="Document with solid fill">
            <a:extLst>
              <a:ext uri="{FF2B5EF4-FFF2-40B4-BE49-F238E27FC236}">
                <a16:creationId xmlns:a16="http://schemas.microsoft.com/office/drawing/2014/main" id="{9DC8849D-90FD-7A5A-89DB-CA2F51D116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02794" y="1057609"/>
            <a:ext cx="914400" cy="914400"/>
          </a:xfrm>
          <a:prstGeom prst="rect">
            <a:avLst/>
          </a:prstGeom>
        </p:spPr>
      </p:pic>
      <p:pic>
        <p:nvPicPr>
          <p:cNvPr id="3084" name="Picture 12" descr="Pin by Yanara Nuñez&lt;3 on Game | The simpsons, Los simpson, Animal crossing">
            <a:extLst>
              <a:ext uri="{FF2B5EF4-FFF2-40B4-BE49-F238E27FC236}">
                <a16:creationId xmlns:a16="http://schemas.microsoft.com/office/drawing/2014/main" id="{73D6DFB2-03B5-29E0-4FB7-4AC559718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377" y="2029157"/>
            <a:ext cx="1656976" cy="1280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mcvirgo92's Simpsons Summaries on Tumblr: Bart to the Future (babf13)">
            <a:extLst>
              <a:ext uri="{FF2B5EF4-FFF2-40B4-BE49-F238E27FC236}">
                <a16:creationId xmlns:a16="http://schemas.microsoft.com/office/drawing/2014/main" id="{023480B8-9EE9-FEF5-1284-028A3213C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935" y="1996884"/>
            <a:ext cx="1774118" cy="133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Questions and AnswersThe Simpsons Tapped Out AddictsAll Things The Simpsons  Tapped Out for the Tapped Out Addict in All of Us">
            <a:extLst>
              <a:ext uri="{FF2B5EF4-FFF2-40B4-BE49-F238E27FC236}">
                <a16:creationId xmlns:a16="http://schemas.microsoft.com/office/drawing/2014/main" id="{39D40D74-0B9F-4482-8FF3-ECE101489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239" y="4603621"/>
            <a:ext cx="1587715" cy="2254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790D2CA-1657-B6E7-3A03-E5876BEA88F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02071" y="-36723"/>
            <a:ext cx="1410310" cy="933491"/>
          </a:xfrm>
          <a:prstGeom prst="rect">
            <a:avLst/>
          </a:prstGeom>
        </p:spPr>
      </p:pic>
      <p:pic>
        <p:nvPicPr>
          <p:cNvPr id="3106" name="Picture 34" descr="My Favorite Simpsons Characters by CeliaMuntz on DeviantArt">
            <a:extLst>
              <a:ext uri="{FF2B5EF4-FFF2-40B4-BE49-F238E27FC236}">
                <a16:creationId xmlns:a16="http://schemas.microsoft.com/office/drawing/2014/main" id="{D21F394E-9774-99A5-702C-4ED730004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947" y="2823916"/>
            <a:ext cx="4267683" cy="2167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8" name="Picture 36" descr="The Simpsons Movie - Turn yourself into a Simpson | The simpsons movie, The  simpsons, Simpson tv">
            <a:extLst>
              <a:ext uri="{FF2B5EF4-FFF2-40B4-BE49-F238E27FC236}">
                <a16:creationId xmlns:a16="http://schemas.microsoft.com/office/drawing/2014/main" id="{B32B6B74-A2E4-B181-E782-93017DCEC3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7237" b="96053" l="1523" r="94078">
                        <a14:foregroundMark x1="5076" y1="11623" x2="30118" y2="7456"/>
                        <a14:foregroundMark x1="30118" y1="7456" x2="37394" y2="9868"/>
                        <a14:foregroundMark x1="2030" y1="10965" x2="7953" y2="9430"/>
                        <a14:foregroundMark x1="86802" y1="82675" x2="89002" y2="72149"/>
                        <a14:foregroundMark x1="89002" y1="72149" x2="88325" y2="64693"/>
                        <a14:foregroundMark x1="91032" y1="74342" x2="89002" y2="62500"/>
                        <a14:foregroundMark x1="89002" y1="62500" x2="90525" y2="75439"/>
                        <a14:foregroundMark x1="90525" y1="75439" x2="94416" y2="75877"/>
                        <a14:foregroundMark x1="43316" y1="73246" x2="52623" y2="76754"/>
                        <a14:foregroundMark x1="52623" y1="76754" x2="52792" y2="76754"/>
                        <a14:foregroundMark x1="28596" y1="88158" x2="26396" y2="89693"/>
                        <a14:foregroundMark x1="69036" y1="95175" x2="71066" y2="95833"/>
                        <a14:foregroundMark x1="82403" y1="89912" x2="82572" y2="960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9970" b="3366"/>
          <a:stretch/>
        </p:blipFill>
        <p:spPr bwMode="auto">
          <a:xfrm rot="21276560">
            <a:off x="-37284" y="307473"/>
            <a:ext cx="3942173" cy="4197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8" descr="Mayor Quimby - Wikipedia">
            <a:extLst>
              <a:ext uri="{FF2B5EF4-FFF2-40B4-BE49-F238E27FC236}">
                <a16:creationId xmlns:a16="http://schemas.microsoft.com/office/drawing/2014/main" id="{3BDEF009-9A79-F69C-AC29-8BBD6DCD7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4657" y="984513"/>
            <a:ext cx="1617343" cy="244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892A49F2-DB14-157C-29B9-9124A5A2FC48}"/>
              </a:ext>
            </a:extLst>
          </p:cNvPr>
          <p:cNvSpPr/>
          <p:nvPr/>
        </p:nvSpPr>
        <p:spPr>
          <a:xfrm>
            <a:off x="5664494" y="5905551"/>
            <a:ext cx="1870625" cy="409188"/>
          </a:xfrm>
          <a:prstGeom prst="wedgeRoundRectCallout">
            <a:avLst>
              <a:gd name="adj1" fmla="val -75348"/>
              <a:gd name="adj2" fmla="val -102543"/>
              <a:gd name="adj3" fmla="val 16667"/>
            </a:avLst>
          </a:prstGeom>
          <a:solidFill>
            <a:srgbClr val="222224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>
                <a:latin typeface="Comic Sans MS" panose="030F0702030302020204" pitchFamily="66" charset="0"/>
              </a:rPr>
              <a:t>Let’s vote!</a:t>
            </a:r>
          </a:p>
        </p:txBody>
      </p:sp>
    </p:spTree>
    <p:extLst>
      <p:ext uri="{BB962C8B-B14F-4D97-AF65-F5344CB8AC3E}">
        <p14:creationId xmlns:p14="http://schemas.microsoft.com/office/powerpoint/2010/main" val="211760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77556E-17 L -0.04974 0.04005 C -0.06016 0.04907 -0.07565 0.05394 -0.09206 0.05394 C -0.11055 0.05394 -0.12539 0.04907 -0.13581 0.04005 L -0.18542 2.77556E-17 " pathEditMode="relative" rAng="0" ptsTypes="AAAAA">
                                      <p:cBhvr>
                                        <p:cTn id="1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71" y="268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85185E-6 L -0.04974 0.04005 C -0.06016 0.04908 -0.07566 0.05394 -0.09206 0.05394 C -0.11055 0.05394 -0.1254 0.04908 -0.13581 0.04005 L -0.18542 -1.85185E-6 " pathEditMode="relative" rAng="0" ptsTypes="AAAAA">
                                      <p:cBhvr>
                                        <p:cTn id="16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71" y="268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44444E-6 L -0.04974 0.04004 C -0.06015 0.04907 -0.07565 0.05393 -0.09205 0.05393 C -0.11054 0.05393 -0.12539 0.04907 -0.1358 0.04004 L -0.18541 4.44444E-6 " pathEditMode="relative" rAng="0" ptsTypes="AAAAA">
                                      <p:cBhvr>
                                        <p:cTn id="1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71" y="268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77556E-17 L -0.04974 0.04005 C -0.06016 0.04907 -0.07566 0.05394 -0.09206 0.05394 C -0.11055 0.05394 -0.12539 0.04907 -0.13581 0.04005 L -0.18542 2.77556E-17 " pathEditMode="relative" rAng="0" ptsTypes="AAAAA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71" y="268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44444E-6 L -0.04974 0.04005 C -0.06016 0.04908 -0.07565 0.05394 -0.09206 0.05394 C -0.11055 0.05394 -0.12539 0.04908 -0.13581 0.04005 L -0.18542 -4.44444E-6 " pathEditMode="relative" rAng="0" ptsTypes="AAAAA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71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oney | The Simpsons: Tapped Out Wiki | Fandom">
            <a:extLst>
              <a:ext uri="{FF2B5EF4-FFF2-40B4-BE49-F238E27FC236}">
                <a16:creationId xmlns:a16="http://schemas.microsoft.com/office/drawing/2014/main" id="{5C450210-BFFB-5F36-414C-CE65BDE71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12" y="300136"/>
            <a:ext cx="690829" cy="66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oney | The Simpsons: Tapped Out Wiki | Fandom">
            <a:extLst>
              <a:ext uri="{FF2B5EF4-FFF2-40B4-BE49-F238E27FC236}">
                <a16:creationId xmlns:a16="http://schemas.microsoft.com/office/drawing/2014/main" id="{36540E40-C702-FB0D-49BA-5428C066F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661" y="300136"/>
            <a:ext cx="11049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Money | The Simpsons: Tapped Out Wiki | Fandom">
            <a:extLst>
              <a:ext uri="{FF2B5EF4-FFF2-40B4-BE49-F238E27FC236}">
                <a16:creationId xmlns:a16="http://schemas.microsoft.com/office/drawing/2014/main" id="{1D636C6B-DFC6-C35E-1BD2-988B9E1A0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89" y="115911"/>
            <a:ext cx="16002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Money | The Simpsons: Tapped Out Wiki | Fandom">
            <a:extLst>
              <a:ext uri="{FF2B5EF4-FFF2-40B4-BE49-F238E27FC236}">
                <a16:creationId xmlns:a16="http://schemas.microsoft.com/office/drawing/2014/main" id="{80A7D01F-D222-8DD2-83F2-2CC8AEEB9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20" y="515275"/>
            <a:ext cx="690829" cy="66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Money | The Simpsons: Tapped Out Wiki | Fandom">
            <a:extLst>
              <a:ext uri="{FF2B5EF4-FFF2-40B4-BE49-F238E27FC236}">
                <a16:creationId xmlns:a16="http://schemas.microsoft.com/office/drawing/2014/main" id="{7DFA83D0-EE3E-1B73-FBF1-515AFC7B6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6" y="776386"/>
            <a:ext cx="690829" cy="66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Create meme &quot;Homer doh, Homer , Homer Simpson &quot; - Pictures -  Meme-arsenal.com">
            <a:extLst>
              <a:ext uri="{FF2B5EF4-FFF2-40B4-BE49-F238E27FC236}">
                <a16:creationId xmlns:a16="http://schemas.microsoft.com/office/drawing/2014/main" id="{7DFD33BE-FCB5-B7AB-6CF6-5AA6E56E49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882" b="97043" l="9167" r="90000">
                        <a14:foregroundMark x1="33705" y1="95926" x2="39271" y2="99261"/>
                        <a14:foregroundMark x1="39271" y1="99261" x2="53542" y2="98152"/>
                        <a14:foregroundMark x1="53542" y1="98152" x2="62083" y2="99076"/>
                        <a14:foregroundMark x1="62083" y1="99076" x2="80288" y2="96529"/>
                        <a14:foregroundMark x1="83047" y1="95670" x2="82945" y2="95421"/>
                        <a14:foregroundMark x1="67815" y1="64052" x2="65729" y2="63956"/>
                        <a14:foregroundMark x1="65729" y1="63956" x2="56354" y2="80037"/>
                        <a14:foregroundMark x1="56354" y1="80037" x2="48854" y2="80037"/>
                        <a14:foregroundMark x1="48854" y1="80037" x2="43229" y2="75970"/>
                        <a14:foregroundMark x1="45104" y1="75970" x2="42460" y2="78991"/>
                        <a14:foregroundMark x1="39269" y1="85164" x2="59479" y2="90943"/>
                        <a14:foregroundMark x1="59479" y1="90943" x2="73646" y2="82810"/>
                        <a14:foregroundMark x1="73646" y1="82810" x2="77071" y2="77789"/>
                        <a14:foregroundMark x1="70625" y1="69686" x2="52812" y2="78928"/>
                        <a14:foregroundMark x1="52812" y1="78928" x2="46771" y2="79482"/>
                        <a14:foregroundMark x1="46771" y1="79482" x2="43077" y2="77797"/>
                        <a14:foregroundMark x1="54271" y1="77079" x2="44792" y2="81885"/>
                        <a14:foregroundMark x1="44792" y1="81885" x2="55625" y2="93530"/>
                        <a14:foregroundMark x1="55625" y1="93530" x2="73542" y2="87246"/>
                        <a14:foregroundMark x1="73542" y1="87246" x2="78227" y2="80759"/>
                        <a14:foregroundMark x1="69373" y1="68014" x2="47292" y2="79852"/>
                        <a14:foregroundMark x1="47292" y1="79852" x2="47083" y2="80591"/>
                        <a14:foregroundMark x1="47083" y1="80591" x2="47083" y2="80591"/>
                        <a14:foregroundMark x1="65729" y1="70240" x2="58021" y2="75416"/>
                        <a14:foregroundMark x1="58021" y1="75416" x2="54063" y2="84658"/>
                        <a14:foregroundMark x1="54063" y1="84658" x2="78237" y2="80867"/>
                        <a14:foregroundMark x1="71478" y1="70686" x2="61771" y2="70425"/>
                        <a14:foregroundMark x1="61771" y1="70425" x2="61771" y2="70425"/>
                        <a14:foregroundMark x1="65521" y1="74861" x2="57604" y2="80222"/>
                        <a14:foregroundMark x1="57604" y1="80222" x2="67500" y2="81146"/>
                        <a14:foregroundMark x1="67500" y1="81146" x2="69583" y2="71904"/>
                        <a14:foregroundMark x1="69583" y1="71904" x2="62604" y2="72089"/>
                        <a14:foregroundMark x1="34275" y1="94824" x2="54271" y2="94824"/>
                        <a14:foregroundMark x1="54271" y1="94824" x2="62917" y2="99261"/>
                        <a14:foregroundMark x1="62917" y1="99261" x2="38333" y2="94640"/>
                        <a14:foregroundMark x1="38333" y1="94640" x2="42292" y2="97412"/>
                        <a14:foregroundMark x1="15660" y1="6386" x2="10625" y2="14787"/>
                        <a14:foregroundMark x1="12564" y1="19802" x2="15550" y2="27524"/>
                        <a14:foregroundMark x1="10625" y1="14787" x2="11018" y2="15803"/>
                        <a14:foregroundMark x1="29658" y1="33707" x2="30519" y2="33110"/>
                        <a14:foregroundMark x1="35820" y1="19250" x2="33229" y2="9057"/>
                        <a14:foregroundMark x1="33229" y1="9057" x2="22138" y2="3510"/>
                        <a14:foregroundMark x1="12053" y1="11131" x2="10773" y2="15950"/>
                        <a14:foregroundMark x1="19454" y1="5039" x2="16875" y2="13863"/>
                        <a14:foregroundMark x1="16875" y1="13863" x2="29271" y2="26802"/>
                        <a14:foregroundMark x1="29271" y1="26802" x2="23438" y2="9427"/>
                        <a14:foregroundMark x1="23438" y1="9427" x2="17917" y2="9242"/>
                        <a14:foregroundMark x1="22292" y1="5176" x2="19375" y2="16266"/>
                        <a14:foregroundMark x1="19375" y1="16266" x2="21882" y2="28021"/>
                        <a14:foregroundMark x1="24232" y1="29063" x2="30833" y2="26063"/>
                        <a14:foregroundMark x1="30833" y1="26063" x2="33333" y2="20333"/>
                        <a14:backgroundMark x1="15729" y1="29020" x2="24479" y2="32902"/>
                        <a14:backgroundMark x1="24479" y1="32902" x2="20417" y2="51017"/>
                        <a14:backgroundMark x1="14271" y1="29945" x2="31250" y2="46580"/>
                        <a14:backgroundMark x1="31250" y1="46580" x2="32292" y2="49168"/>
                        <a14:backgroundMark x1="24792" y1="34196" x2="31875" y2="39372"/>
                        <a14:backgroundMark x1="31875" y1="39372" x2="31979" y2="39556"/>
                        <a14:backgroundMark x1="31354" y1="34381" x2="34792" y2="25693"/>
                        <a14:backgroundMark x1="34792" y1="25693" x2="40000" y2="20148"/>
                        <a14:backgroundMark x1="40000" y1="20148" x2="40000" y2="20148"/>
                        <a14:backgroundMark x1="32500" y1="36044" x2="37292" y2="25878"/>
                        <a14:backgroundMark x1="37292" y1="25878" x2="33438" y2="35860"/>
                        <a14:backgroundMark x1="33438" y1="35860" x2="32813" y2="36599"/>
                        <a14:backgroundMark x1="33438" y1="34566" x2="41875" y2="13678"/>
                        <a14:backgroundMark x1="31042" y1="29390" x2="36250" y2="33641"/>
                        <a14:backgroundMark x1="36250" y1="33641" x2="30625" y2="30314"/>
                        <a14:backgroundMark x1="34375" y1="30314" x2="38125" y2="17006"/>
                        <a14:backgroundMark x1="38125" y1="17006" x2="37604" y2="30684"/>
                        <a14:backgroundMark x1="37604" y1="30684" x2="35625" y2="29760"/>
                        <a14:backgroundMark x1="11354" y1="26433" x2="10729" y2="15712"/>
                        <a14:backgroundMark x1="10729" y1="15712" x2="9792" y2="24954"/>
                        <a14:backgroundMark x1="9792" y1="24954" x2="11771" y2="27357"/>
                        <a14:backgroundMark x1="11563" y1="9427" x2="16250" y2="3142"/>
                        <a14:backgroundMark x1="16250" y1="3142" x2="23021" y2="739"/>
                        <a14:backgroundMark x1="23021" y1="739" x2="23021" y2="739"/>
                        <a14:backgroundMark x1="68750" y1="62477" x2="80104" y2="76895"/>
                        <a14:backgroundMark x1="80104" y1="76895" x2="81146" y2="87800"/>
                        <a14:backgroundMark x1="81146" y1="87800" x2="83438" y2="92237"/>
                        <a14:backgroundMark x1="80833" y1="80591" x2="80104" y2="64325"/>
                        <a14:backgroundMark x1="80104" y1="64325" x2="84063" y2="71165"/>
                        <a14:backgroundMark x1="84063" y1="71165" x2="82188" y2="81331"/>
                        <a14:backgroundMark x1="82188" y1="81331" x2="81146" y2="80037"/>
                        <a14:backgroundMark x1="82083" y1="67468" x2="81875" y2="67283"/>
                        <a14:backgroundMark x1="80729" y1="68762" x2="80000" y2="77819"/>
                        <a14:backgroundMark x1="42083" y1="73937" x2="29375" y2="98521"/>
                        <a14:backgroundMark x1="79479" y1="86506" x2="82604" y2="95749"/>
                        <a14:backgroundMark x1="82604" y1="95749" x2="82708" y2="975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49"/>
          <a:stretch/>
        </p:blipFill>
        <p:spPr bwMode="auto">
          <a:xfrm flipH="1">
            <a:off x="-392995" y="4908834"/>
            <a:ext cx="2171715" cy="195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Love The Simpsons : Apresentação">
            <a:extLst>
              <a:ext uri="{FF2B5EF4-FFF2-40B4-BE49-F238E27FC236}">
                <a16:creationId xmlns:a16="http://schemas.microsoft.com/office/drawing/2014/main" id="{9F417B45-2A1B-AC81-AEBC-BAB7384C2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828" y="942754"/>
            <a:ext cx="1537993" cy="806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058EECD-CCEF-A957-2C06-C97C15CBC7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62" b="99617" l="5525" r="89503">
                        <a14:foregroundMark x1="14917" y1="43295" x2="32044" y2="58621"/>
                        <a14:foregroundMark x1="32044" y1="58621" x2="16575" y2="75096"/>
                        <a14:foregroundMark x1="16575" y1="75096" x2="23204" y2="94636"/>
                        <a14:foregroundMark x1="23204" y1="94636" x2="44751" y2="93870"/>
                        <a14:foregroundMark x1="75691" y1="93487" x2="13812" y2="93103"/>
                        <a14:foregroundMark x1="13812" y1="93103" x2="9945" y2="50575"/>
                        <a14:foregroundMark x1="9945" y1="50575" x2="42541" y2="44444"/>
                        <a14:foregroundMark x1="42541" y1="44444" x2="45856" y2="71648"/>
                        <a14:foregroundMark x1="45856" y1="71648" x2="13812" y2="82375"/>
                        <a14:foregroundMark x1="13812" y1="82375" x2="13260" y2="82375"/>
                        <a14:foregroundMark x1="13260" y1="82375" x2="13260" y2="82375"/>
                        <a14:foregroundMark x1="13260" y1="82375" x2="45856" y2="52874"/>
                        <a14:foregroundMark x1="45856" y1="52874" x2="13812" y2="40613"/>
                        <a14:foregroundMark x1="13812" y1="40613" x2="2210" y2="70881"/>
                        <a14:foregroundMark x1="2210" y1="70881" x2="6077" y2="96169"/>
                        <a14:foregroundMark x1="6077" y1="96169" x2="17127" y2="82375"/>
                        <a14:foregroundMark x1="17127" y1="82375" x2="51934" y2="63218"/>
                        <a14:foregroundMark x1="51934" y1="63218" x2="53591" y2="42529"/>
                        <a14:foregroundMark x1="53591" y1="42529" x2="11050" y2="42146"/>
                        <a14:foregroundMark x1="11050" y1="42146" x2="6077" y2="68966"/>
                        <a14:foregroundMark x1="6077" y1="68966" x2="18785" y2="83908"/>
                        <a14:foregroundMark x1="23757" y1="54789" x2="43094" y2="50575"/>
                        <a14:foregroundMark x1="43094" y1="50575" x2="8287" y2="73180"/>
                        <a14:foregroundMark x1="12707" y1="63218" x2="20994" y2="58621"/>
                        <a14:foregroundMark x1="20994" y1="58621" x2="20994" y2="58621"/>
                        <a14:foregroundMark x1="20994" y1="58621" x2="18785" y2="50192"/>
                        <a14:foregroundMark x1="38122" y1="99617" x2="12155" y2="96935"/>
                        <a14:foregroundMark x1="21547" y1="40996" x2="34254" y2="3716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76902" y="2958850"/>
            <a:ext cx="634416" cy="914821"/>
          </a:xfrm>
          <a:prstGeom prst="rect">
            <a:avLst/>
          </a:prstGeom>
        </p:spPr>
      </p:pic>
      <p:pic>
        <p:nvPicPr>
          <p:cNvPr id="3100" name="Picture 28" descr="Homer Simpson Duff Beer Duffman Beverage Can, Beer, Beer,, 55% OFF">
            <a:extLst>
              <a:ext uri="{FF2B5EF4-FFF2-40B4-BE49-F238E27FC236}">
                <a16:creationId xmlns:a16="http://schemas.microsoft.com/office/drawing/2014/main" id="{082F0A43-2A75-86FB-2E48-095E918E0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194" y="5752182"/>
            <a:ext cx="816648" cy="81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2" name="Picture 30" descr="Springfield Elementary School | Simpsons Wiki | Fandom">
            <a:extLst>
              <a:ext uri="{FF2B5EF4-FFF2-40B4-BE49-F238E27FC236}">
                <a16:creationId xmlns:a16="http://schemas.microsoft.com/office/drawing/2014/main" id="{A79E10A6-5CBF-97AD-BB84-7B284C57D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689" y="1555962"/>
            <a:ext cx="1537993" cy="1122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826FD6B-4681-7AF2-DCA8-0CABDAF3E4C6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t="45417"/>
          <a:stretch/>
        </p:blipFill>
        <p:spPr>
          <a:xfrm>
            <a:off x="8500073" y="1116476"/>
            <a:ext cx="1687628" cy="448522"/>
          </a:xfrm>
          <a:prstGeom prst="rect">
            <a:avLst/>
          </a:prstGeom>
        </p:spPr>
      </p:pic>
      <p:pic>
        <p:nvPicPr>
          <p:cNvPr id="3104" name="Picture 32" descr="The Simpsons: Tapped Out Itchy &amp; Scratchy Land Game Google Play, itch,  game, building png | PNGEgg">
            <a:extLst>
              <a:ext uri="{FF2B5EF4-FFF2-40B4-BE49-F238E27FC236}">
                <a16:creationId xmlns:a16="http://schemas.microsoft.com/office/drawing/2014/main" id="{7ED4014F-162A-932F-4E21-A9C3699E1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187" y="4250494"/>
            <a:ext cx="1175286" cy="110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The Simpsons / Characters - TV Tropes">
            <a:extLst>
              <a:ext uri="{FF2B5EF4-FFF2-40B4-BE49-F238E27FC236}">
                <a16:creationId xmlns:a16="http://schemas.microsoft.com/office/drawing/2014/main" id="{A7ADB7A4-B5EC-D86E-98E9-C3D1AA7C7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998" y="1889018"/>
            <a:ext cx="4756002" cy="495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1CD8C7BA-961B-CBC9-3081-1E34BD344CB9}"/>
              </a:ext>
            </a:extLst>
          </p:cNvPr>
          <p:cNvSpPr/>
          <p:nvPr/>
        </p:nvSpPr>
        <p:spPr>
          <a:xfrm>
            <a:off x="8383851" y="928806"/>
            <a:ext cx="1947681" cy="646331"/>
          </a:xfrm>
          <a:prstGeom prst="cloudCallout">
            <a:avLst>
              <a:gd name="adj1" fmla="val 39194"/>
              <a:gd name="adj2" fmla="val 83474"/>
            </a:avLst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19C255EF-A82D-D35C-87CE-4F3211C42363}"/>
              </a:ext>
            </a:extLst>
          </p:cNvPr>
          <p:cNvSpPr/>
          <p:nvPr/>
        </p:nvSpPr>
        <p:spPr>
          <a:xfrm>
            <a:off x="7011553" y="957228"/>
            <a:ext cx="1191635" cy="646331"/>
          </a:xfrm>
          <a:prstGeom prst="cloudCallout">
            <a:avLst>
              <a:gd name="adj1" fmla="val 39194"/>
              <a:gd name="adj2" fmla="val 83474"/>
            </a:avLst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2E1EDC31-D82D-29EF-87E2-2E534BB05EF6}"/>
              </a:ext>
            </a:extLst>
          </p:cNvPr>
          <p:cNvSpPr/>
          <p:nvPr/>
        </p:nvSpPr>
        <p:spPr>
          <a:xfrm>
            <a:off x="5245192" y="1428498"/>
            <a:ext cx="1947681" cy="1366147"/>
          </a:xfrm>
          <a:prstGeom prst="cloudCallout">
            <a:avLst>
              <a:gd name="adj1" fmla="val 56316"/>
              <a:gd name="adj2" fmla="val 62213"/>
            </a:avLst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2FEDD3EA-B895-EA4B-7D26-DD47A64EBB43}"/>
              </a:ext>
            </a:extLst>
          </p:cNvPr>
          <p:cNvSpPr/>
          <p:nvPr/>
        </p:nvSpPr>
        <p:spPr>
          <a:xfrm>
            <a:off x="5698373" y="2937369"/>
            <a:ext cx="906822" cy="1206975"/>
          </a:xfrm>
          <a:prstGeom prst="cloudCallout">
            <a:avLst>
              <a:gd name="adj1" fmla="val 117490"/>
              <a:gd name="adj2" fmla="val 35344"/>
            </a:avLst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hought Bubble: Cloud 12">
            <a:extLst>
              <a:ext uri="{FF2B5EF4-FFF2-40B4-BE49-F238E27FC236}">
                <a16:creationId xmlns:a16="http://schemas.microsoft.com/office/drawing/2014/main" id="{F2EB6855-D083-C6E9-A79C-3DCF6C61A8B6}"/>
              </a:ext>
            </a:extLst>
          </p:cNvPr>
          <p:cNvSpPr/>
          <p:nvPr/>
        </p:nvSpPr>
        <p:spPr>
          <a:xfrm>
            <a:off x="5277504" y="4280968"/>
            <a:ext cx="1641202" cy="1104067"/>
          </a:xfrm>
          <a:prstGeom prst="cloudCallout">
            <a:avLst>
              <a:gd name="adj1" fmla="val 79833"/>
              <a:gd name="adj2" fmla="val -321"/>
            </a:avLst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4DA442AD-ACB7-BD2A-8075-C7C8E497FBAB}"/>
              </a:ext>
            </a:extLst>
          </p:cNvPr>
          <p:cNvSpPr/>
          <p:nvPr/>
        </p:nvSpPr>
        <p:spPr>
          <a:xfrm>
            <a:off x="2021846" y="5752183"/>
            <a:ext cx="2932120" cy="987534"/>
          </a:xfrm>
          <a:prstGeom prst="wedgeRoundRectCallout">
            <a:avLst>
              <a:gd name="adj1" fmla="val -57780"/>
              <a:gd name="adj2" fmla="val -76916"/>
              <a:gd name="adj3" fmla="val 16667"/>
            </a:avLst>
          </a:prstGeom>
          <a:solidFill>
            <a:srgbClr val="222224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dirty="0">
                <a:solidFill>
                  <a:srgbClr val="00B050"/>
                </a:solidFill>
                <a:latin typeface="Comic Sans MS" panose="030F0702030302020204" pitchFamily="66" charset="0"/>
              </a:rPr>
              <a:t>Overloaded</a:t>
            </a:r>
            <a:r>
              <a:rPr lang="en-GB" sz="1700" dirty="0">
                <a:latin typeface="Comic Sans MS" panose="030F0702030302020204" pitchFamily="66" charset="0"/>
              </a:rPr>
              <a:t>!</a:t>
            </a:r>
          </a:p>
          <a:p>
            <a:pPr algn="ctr"/>
            <a:r>
              <a:rPr lang="en-GB" sz="1700" dirty="0">
                <a:solidFill>
                  <a:srgbClr val="00B0F0"/>
                </a:solidFill>
                <a:latin typeface="Comic Sans MS" panose="030F0702030302020204" pitchFamily="66" charset="0"/>
              </a:rPr>
              <a:t>No way </a:t>
            </a:r>
            <a:r>
              <a:rPr lang="en-GB" sz="1700" dirty="0">
                <a:latin typeface="Comic Sans MS" panose="030F0702030302020204" pitchFamily="66" charset="0"/>
              </a:rPr>
              <a:t>I can vote </a:t>
            </a:r>
          </a:p>
          <a:p>
            <a:pPr algn="ctr"/>
            <a:r>
              <a:rPr lang="en-GB" sz="1700" dirty="0">
                <a:latin typeface="Comic Sans MS" panose="030F0702030302020204" pitchFamily="66" charset="0"/>
              </a:rPr>
              <a:t>on </a:t>
            </a:r>
            <a:r>
              <a:rPr lang="en-GB" sz="1700" dirty="0">
                <a:solidFill>
                  <a:srgbClr val="00B0F0"/>
                </a:solidFill>
                <a:latin typeface="Comic Sans MS" panose="030F0702030302020204" pitchFamily="66" charset="0"/>
              </a:rPr>
              <a:t>all those proposals</a:t>
            </a:r>
            <a:r>
              <a:rPr lang="en-GB" sz="1700" dirty="0">
                <a:latin typeface="Comic Sans MS" panose="030F0702030302020204" pitchFamily="66" charset="0"/>
              </a:rPr>
              <a:t>!</a:t>
            </a:r>
            <a:endParaRPr lang="en-US" sz="1700" dirty="0">
              <a:latin typeface="Comic Sans MS" panose="030F0702030302020204" pitchFamily="66" charset="0"/>
            </a:endParaRP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0E52E02B-B986-0612-67D0-10125255A6D8}"/>
              </a:ext>
            </a:extLst>
          </p:cNvPr>
          <p:cNvSpPr/>
          <p:nvPr/>
        </p:nvSpPr>
        <p:spPr>
          <a:xfrm>
            <a:off x="6203051" y="5557018"/>
            <a:ext cx="906822" cy="1206975"/>
          </a:xfrm>
          <a:prstGeom prst="cloudCallout">
            <a:avLst>
              <a:gd name="adj1" fmla="val 75970"/>
              <a:gd name="adj2" fmla="val -60024"/>
            </a:avLst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18" descr="Mayor Quimby - Wikipedia">
            <a:extLst>
              <a:ext uri="{FF2B5EF4-FFF2-40B4-BE49-F238E27FC236}">
                <a16:creationId xmlns:a16="http://schemas.microsoft.com/office/drawing/2014/main" id="{E2D4BF71-9700-DAF1-8CB4-1B7F83EB1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7962" y="104464"/>
            <a:ext cx="1110517" cy="1676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Graphic 11" descr="Add with solid fill">
            <a:extLst>
              <a:ext uri="{FF2B5EF4-FFF2-40B4-BE49-F238E27FC236}">
                <a16:creationId xmlns:a16="http://schemas.microsoft.com/office/drawing/2014/main" id="{1B8463D3-AB04-E985-A095-E4A63DF423C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 rot="2305493">
            <a:off x="10697550" y="119930"/>
            <a:ext cx="1233833" cy="123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3180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3" grpId="0" animBg="1"/>
      <p:bldP spid="17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39">
            <a:extLst>
              <a:ext uri="{FF2B5EF4-FFF2-40B4-BE49-F238E27FC236}">
                <a16:creationId xmlns:a16="http://schemas.microsoft.com/office/drawing/2014/main" id="{143AC955-A950-CBBA-F924-53EE583672A3}"/>
              </a:ext>
            </a:extLst>
          </p:cNvPr>
          <p:cNvSpPr txBox="1"/>
          <p:nvPr/>
        </p:nvSpPr>
        <p:spPr>
          <a:xfrm>
            <a:off x="8216" y="86499"/>
            <a:ext cx="72822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FF00"/>
                </a:solidFill>
                <a:latin typeface="Agency FB" panose="020B0503020202020204" pitchFamily="34" charset="0"/>
              </a:rPr>
              <a:t>Participatory </a:t>
            </a:r>
            <a:r>
              <a:rPr lang="en-US" sz="3200" b="1" dirty="0">
                <a:solidFill>
                  <a:srgbClr val="FFFF00"/>
                </a:solidFill>
                <a:latin typeface="Agency FB" panose="020B0503020202020204" pitchFamily="34" charset="0"/>
              </a:rPr>
              <a:t>B</a:t>
            </a:r>
            <a:r>
              <a:rPr lang="en-GB" sz="3200" b="1" dirty="0" err="1">
                <a:solidFill>
                  <a:srgbClr val="FFFF00"/>
                </a:solidFill>
                <a:latin typeface="Agency FB" panose="020B0503020202020204" pitchFamily="34" charset="0"/>
              </a:rPr>
              <a:t>udgeting</a:t>
            </a:r>
            <a:r>
              <a:rPr lang="en-GB" sz="3200" b="1" dirty="0">
                <a:solidFill>
                  <a:srgbClr val="FFFF00"/>
                </a:solidFill>
                <a:latin typeface="Agency FB" panose="020B0503020202020204" pitchFamily="34" charset="0"/>
              </a:rPr>
              <a:t> with numerous proposals</a:t>
            </a:r>
            <a:endParaRPr lang="en-US" sz="3200" b="1" dirty="0">
              <a:solidFill>
                <a:srgbClr val="FFFF00"/>
              </a:solidFill>
              <a:latin typeface="Agency FB" panose="020B0503020202020204" pitchFamily="34" charset="0"/>
            </a:endParaRPr>
          </a:p>
        </p:txBody>
      </p:sp>
      <p:sp>
        <p:nvSpPr>
          <p:cNvPr id="1028" name="41 - Δεξιό βέλος">
            <a:extLst>
              <a:ext uri="{FF2B5EF4-FFF2-40B4-BE49-F238E27FC236}">
                <a16:creationId xmlns:a16="http://schemas.microsoft.com/office/drawing/2014/main" id="{D59D091E-FDE5-B9F0-FB12-24BA02D60BCA}"/>
              </a:ext>
            </a:extLst>
          </p:cNvPr>
          <p:cNvSpPr/>
          <p:nvPr/>
        </p:nvSpPr>
        <p:spPr>
          <a:xfrm rot="5400000">
            <a:off x="4055077" y="3139269"/>
            <a:ext cx="624133" cy="291203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0" name="TextBox 1029">
            <a:extLst>
              <a:ext uri="{FF2B5EF4-FFF2-40B4-BE49-F238E27FC236}">
                <a16:creationId xmlns:a16="http://schemas.microsoft.com/office/drawing/2014/main" id="{FD416D59-BAB5-D1FA-EB3A-3A648E879ADC}"/>
              </a:ext>
            </a:extLst>
          </p:cNvPr>
          <p:cNvSpPr txBox="1"/>
          <p:nvPr/>
        </p:nvSpPr>
        <p:spPr>
          <a:xfrm>
            <a:off x="3543520" y="2445718"/>
            <a:ext cx="163313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Wroclaw 2015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EC155B-D332-D922-D4A5-9EF7A1D2B200}"/>
              </a:ext>
            </a:extLst>
          </p:cNvPr>
          <p:cNvSpPr txBox="1"/>
          <p:nvPr/>
        </p:nvSpPr>
        <p:spPr>
          <a:xfrm>
            <a:off x="3705141" y="3596937"/>
            <a:ext cx="17947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>
                <a:solidFill>
                  <a:srgbClr val="FF99CC"/>
                </a:solidFill>
                <a:latin typeface="Agency FB" panose="020B0503020202020204" pitchFamily="34" charset="0"/>
              </a:rPr>
              <a:t>&gt;500 projects</a:t>
            </a:r>
            <a:endParaRPr lang="en-US" sz="2600" dirty="0">
              <a:solidFill>
                <a:srgbClr val="FF99CC"/>
              </a:solidFill>
              <a:latin typeface="Agency FB" panose="020B0503020202020204" pitchFamily="34" charset="0"/>
            </a:endParaRPr>
          </a:p>
        </p:txBody>
      </p:sp>
      <p:sp>
        <p:nvSpPr>
          <p:cNvPr id="3" name="41 - Δεξιό βέλος">
            <a:extLst>
              <a:ext uri="{FF2B5EF4-FFF2-40B4-BE49-F238E27FC236}">
                <a16:creationId xmlns:a16="http://schemas.microsoft.com/office/drawing/2014/main" id="{328A0FEE-3987-4550-B239-8FDA9A320AEF}"/>
              </a:ext>
            </a:extLst>
          </p:cNvPr>
          <p:cNvSpPr/>
          <p:nvPr/>
        </p:nvSpPr>
        <p:spPr>
          <a:xfrm rot="5400000">
            <a:off x="1921306" y="3176340"/>
            <a:ext cx="624133" cy="291203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E3933F-1675-A018-FA8E-E5AE6A3E9D0F}"/>
              </a:ext>
            </a:extLst>
          </p:cNvPr>
          <p:cNvSpPr txBox="1"/>
          <p:nvPr/>
        </p:nvSpPr>
        <p:spPr>
          <a:xfrm>
            <a:off x="1276418" y="2442829"/>
            <a:ext cx="192809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Warsaw, Krakow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0C96D2-41D8-04B4-11E0-899DAD4DDA47}"/>
              </a:ext>
            </a:extLst>
          </p:cNvPr>
          <p:cNvSpPr txBox="1"/>
          <p:nvPr/>
        </p:nvSpPr>
        <p:spPr>
          <a:xfrm>
            <a:off x="1409750" y="3634008"/>
            <a:ext cx="179476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>
                <a:solidFill>
                  <a:srgbClr val="FF99CC"/>
                </a:solidFill>
                <a:latin typeface="Agency FB" panose="020B0503020202020204" pitchFamily="34" charset="0"/>
              </a:rPr>
              <a:t>&gt;200 projects</a:t>
            </a:r>
          </a:p>
          <a:p>
            <a:r>
              <a:rPr lang="en-GB" sz="2600" dirty="0">
                <a:solidFill>
                  <a:srgbClr val="FF99CC"/>
                </a:solidFill>
                <a:latin typeface="Agency FB" panose="020B0503020202020204" pitchFamily="34" charset="0"/>
              </a:rPr>
              <a:t>     annually</a:t>
            </a:r>
            <a:endParaRPr lang="en-US" sz="2600" dirty="0">
              <a:solidFill>
                <a:srgbClr val="FF99CC"/>
              </a:solidFill>
              <a:latin typeface="Agency FB" panose="020B0503020202020204" pitchFamily="34" charset="0"/>
            </a:endParaRPr>
          </a:p>
        </p:txBody>
      </p:sp>
      <p:pic>
        <p:nvPicPr>
          <p:cNvPr id="7" name="Picture 2" descr="Project Catalyst Community Site">
            <a:extLst>
              <a:ext uri="{FF2B5EF4-FFF2-40B4-BE49-F238E27FC236}">
                <a16:creationId xmlns:a16="http://schemas.microsoft.com/office/drawing/2014/main" id="{735ACFA8-3110-1FD7-9E3A-E19B5F2F3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076" y="2961622"/>
            <a:ext cx="1210125" cy="635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5017400-904E-33BA-70F1-339F241A73DC}"/>
              </a:ext>
            </a:extLst>
          </p:cNvPr>
          <p:cNvSpPr txBox="1"/>
          <p:nvPr/>
        </p:nvSpPr>
        <p:spPr>
          <a:xfrm>
            <a:off x="8022859" y="6396335"/>
            <a:ext cx="3219860" cy="461665"/>
          </a:xfrm>
          <a:custGeom>
            <a:avLst/>
            <a:gdLst>
              <a:gd name="connsiteX0" fmla="*/ 0 w 3219860"/>
              <a:gd name="connsiteY0" fmla="*/ 0 h 461665"/>
              <a:gd name="connsiteX1" fmla="*/ 440048 w 3219860"/>
              <a:gd name="connsiteY1" fmla="*/ 0 h 461665"/>
              <a:gd name="connsiteX2" fmla="*/ 976691 w 3219860"/>
              <a:gd name="connsiteY2" fmla="*/ 0 h 461665"/>
              <a:gd name="connsiteX3" fmla="*/ 1513334 w 3219860"/>
              <a:gd name="connsiteY3" fmla="*/ 0 h 461665"/>
              <a:gd name="connsiteX4" fmla="*/ 1953382 w 3219860"/>
              <a:gd name="connsiteY4" fmla="*/ 0 h 461665"/>
              <a:gd name="connsiteX5" fmla="*/ 2490025 w 3219860"/>
              <a:gd name="connsiteY5" fmla="*/ 0 h 461665"/>
              <a:gd name="connsiteX6" fmla="*/ 3219860 w 3219860"/>
              <a:gd name="connsiteY6" fmla="*/ 0 h 461665"/>
              <a:gd name="connsiteX7" fmla="*/ 3219860 w 3219860"/>
              <a:gd name="connsiteY7" fmla="*/ 461665 h 461665"/>
              <a:gd name="connsiteX8" fmla="*/ 2618819 w 3219860"/>
              <a:gd name="connsiteY8" fmla="*/ 461665 h 461665"/>
              <a:gd name="connsiteX9" fmla="*/ 2017779 w 3219860"/>
              <a:gd name="connsiteY9" fmla="*/ 461665 h 461665"/>
              <a:gd name="connsiteX10" fmla="*/ 1481136 w 3219860"/>
              <a:gd name="connsiteY10" fmla="*/ 461665 h 461665"/>
              <a:gd name="connsiteX11" fmla="*/ 976691 w 3219860"/>
              <a:gd name="connsiteY11" fmla="*/ 461665 h 461665"/>
              <a:gd name="connsiteX12" fmla="*/ 0 w 3219860"/>
              <a:gd name="connsiteY12" fmla="*/ 461665 h 461665"/>
              <a:gd name="connsiteX13" fmla="*/ 0 w 3219860"/>
              <a:gd name="connsiteY13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19860" h="461665" fill="none" extrusionOk="0">
                <a:moveTo>
                  <a:pt x="0" y="0"/>
                </a:moveTo>
                <a:cubicBezTo>
                  <a:pt x="146646" y="-28776"/>
                  <a:pt x="224206" y="3677"/>
                  <a:pt x="440048" y="0"/>
                </a:cubicBezTo>
                <a:cubicBezTo>
                  <a:pt x="655890" y="-3677"/>
                  <a:pt x="836645" y="48704"/>
                  <a:pt x="976691" y="0"/>
                </a:cubicBezTo>
                <a:cubicBezTo>
                  <a:pt x="1116737" y="-48704"/>
                  <a:pt x="1390367" y="45300"/>
                  <a:pt x="1513334" y="0"/>
                </a:cubicBezTo>
                <a:cubicBezTo>
                  <a:pt x="1636301" y="-45300"/>
                  <a:pt x="1760944" y="22506"/>
                  <a:pt x="1953382" y="0"/>
                </a:cubicBezTo>
                <a:cubicBezTo>
                  <a:pt x="2145820" y="-22506"/>
                  <a:pt x="2320476" y="39699"/>
                  <a:pt x="2490025" y="0"/>
                </a:cubicBezTo>
                <a:cubicBezTo>
                  <a:pt x="2659574" y="-39699"/>
                  <a:pt x="2912954" y="35370"/>
                  <a:pt x="3219860" y="0"/>
                </a:cubicBezTo>
                <a:cubicBezTo>
                  <a:pt x="3263529" y="218220"/>
                  <a:pt x="3168877" y="367040"/>
                  <a:pt x="3219860" y="461665"/>
                </a:cubicBezTo>
                <a:cubicBezTo>
                  <a:pt x="3011406" y="519370"/>
                  <a:pt x="2896405" y="418395"/>
                  <a:pt x="2618819" y="461665"/>
                </a:cubicBezTo>
                <a:cubicBezTo>
                  <a:pt x="2341233" y="504935"/>
                  <a:pt x="2247290" y="459054"/>
                  <a:pt x="2017779" y="461665"/>
                </a:cubicBezTo>
                <a:cubicBezTo>
                  <a:pt x="1788268" y="464276"/>
                  <a:pt x="1617094" y="398699"/>
                  <a:pt x="1481136" y="461665"/>
                </a:cubicBezTo>
                <a:cubicBezTo>
                  <a:pt x="1345178" y="524631"/>
                  <a:pt x="1207014" y="442159"/>
                  <a:pt x="976691" y="461665"/>
                </a:cubicBezTo>
                <a:cubicBezTo>
                  <a:pt x="746369" y="481171"/>
                  <a:pt x="270291" y="346227"/>
                  <a:pt x="0" y="461665"/>
                </a:cubicBezTo>
                <a:cubicBezTo>
                  <a:pt x="-16334" y="320585"/>
                  <a:pt x="21394" y="128230"/>
                  <a:pt x="0" y="0"/>
                </a:cubicBezTo>
                <a:close/>
              </a:path>
              <a:path w="3219860" h="461665" stroke="0" extrusionOk="0">
                <a:moveTo>
                  <a:pt x="0" y="0"/>
                </a:moveTo>
                <a:cubicBezTo>
                  <a:pt x="125056" y="-7489"/>
                  <a:pt x="287733" y="44626"/>
                  <a:pt x="504445" y="0"/>
                </a:cubicBezTo>
                <a:cubicBezTo>
                  <a:pt x="721157" y="-44626"/>
                  <a:pt x="761246" y="46424"/>
                  <a:pt x="976691" y="0"/>
                </a:cubicBezTo>
                <a:cubicBezTo>
                  <a:pt x="1192136" y="-46424"/>
                  <a:pt x="1299721" y="27651"/>
                  <a:pt x="1513334" y="0"/>
                </a:cubicBezTo>
                <a:cubicBezTo>
                  <a:pt x="1726947" y="-27651"/>
                  <a:pt x="1789437" y="14077"/>
                  <a:pt x="1953382" y="0"/>
                </a:cubicBezTo>
                <a:cubicBezTo>
                  <a:pt x="2117327" y="-14077"/>
                  <a:pt x="2213255" y="42808"/>
                  <a:pt x="2425628" y="0"/>
                </a:cubicBezTo>
                <a:cubicBezTo>
                  <a:pt x="2638001" y="-42808"/>
                  <a:pt x="2878808" y="41136"/>
                  <a:pt x="3219860" y="0"/>
                </a:cubicBezTo>
                <a:cubicBezTo>
                  <a:pt x="3243609" y="134620"/>
                  <a:pt x="3201725" y="335805"/>
                  <a:pt x="3219860" y="461665"/>
                </a:cubicBezTo>
                <a:cubicBezTo>
                  <a:pt x="3099253" y="469757"/>
                  <a:pt x="2914208" y="421147"/>
                  <a:pt x="2715415" y="461665"/>
                </a:cubicBezTo>
                <a:cubicBezTo>
                  <a:pt x="2516623" y="502183"/>
                  <a:pt x="2356155" y="447483"/>
                  <a:pt x="2114375" y="461665"/>
                </a:cubicBezTo>
                <a:cubicBezTo>
                  <a:pt x="1872595" y="475847"/>
                  <a:pt x="1801502" y="414891"/>
                  <a:pt x="1642129" y="461665"/>
                </a:cubicBezTo>
                <a:cubicBezTo>
                  <a:pt x="1482756" y="508439"/>
                  <a:pt x="1365598" y="448342"/>
                  <a:pt x="1169882" y="461665"/>
                </a:cubicBezTo>
                <a:cubicBezTo>
                  <a:pt x="974166" y="474988"/>
                  <a:pt x="763236" y="433674"/>
                  <a:pt x="601041" y="461665"/>
                </a:cubicBezTo>
                <a:cubicBezTo>
                  <a:pt x="438846" y="489656"/>
                  <a:pt x="257251" y="395866"/>
                  <a:pt x="0" y="461665"/>
                </a:cubicBezTo>
                <a:cubicBezTo>
                  <a:pt x="-35662" y="300232"/>
                  <a:pt x="29442" y="122769"/>
                  <a:pt x="0" y="0"/>
                </a:cubicBezTo>
                <a:close/>
              </a:path>
            </a:pathLst>
          </a:custGeom>
          <a:solidFill>
            <a:schemeClr val="tx1"/>
          </a:solidFill>
          <a:ln w="28575">
            <a:noFill/>
            <a:extLst>
              <a:ext uri="{C807C97D-BFC1-408E-A445-0C87EB9F89A2}">
                <ask:lineSketchStyleProps xmlns:ask="http://schemas.microsoft.com/office/drawing/2018/sketchyshapes" sd="341452457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delegations are allowed!</a:t>
            </a:r>
            <a:endParaRPr lang="en-GB" sz="2400" b="1" dirty="0">
              <a:solidFill>
                <a:srgbClr val="FF000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39C9B8-7CDE-DF0F-AC61-3327517CD514}"/>
              </a:ext>
            </a:extLst>
          </p:cNvPr>
          <p:cNvSpPr/>
          <p:nvPr/>
        </p:nvSpPr>
        <p:spPr>
          <a:xfrm>
            <a:off x="5842527" y="2881812"/>
            <a:ext cx="914400" cy="79900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4" descr="Input Output (IOHK) | LinkedIn">
            <a:extLst>
              <a:ext uri="{FF2B5EF4-FFF2-40B4-BE49-F238E27FC236}">
                <a16:creationId xmlns:a16="http://schemas.microsoft.com/office/drawing/2014/main" id="{E44FB605-EA43-918D-12AF-AF46A17FC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851" y="2918495"/>
            <a:ext cx="732901" cy="73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122F0F9-3C3E-458F-ECC8-0E11776E30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8007" y="327782"/>
            <a:ext cx="3206195" cy="5902994"/>
          </a:xfrm>
          <a:prstGeom prst="rect">
            <a:avLst/>
          </a:prstGeom>
        </p:spPr>
      </p:pic>
      <p:pic>
        <p:nvPicPr>
          <p:cNvPr id="21" name="Picture 2" descr="Cute Lisa Simpson transparent PNG - StickPNG">
            <a:extLst>
              <a:ext uri="{FF2B5EF4-FFF2-40B4-BE49-F238E27FC236}">
                <a16:creationId xmlns:a16="http://schemas.microsoft.com/office/drawing/2014/main" id="{7D98F536-6187-2A75-F9AB-E873E0B92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4878310"/>
            <a:ext cx="1730853" cy="1979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Speech Bubble: Oval 21">
            <a:extLst>
              <a:ext uri="{FF2B5EF4-FFF2-40B4-BE49-F238E27FC236}">
                <a16:creationId xmlns:a16="http://schemas.microsoft.com/office/drawing/2014/main" id="{662AFCEC-5957-B409-5AAE-412A65C6D2EA}"/>
              </a:ext>
            </a:extLst>
          </p:cNvPr>
          <p:cNvSpPr/>
          <p:nvPr/>
        </p:nvSpPr>
        <p:spPr>
          <a:xfrm>
            <a:off x="2264561" y="5066038"/>
            <a:ext cx="4642865" cy="1655843"/>
          </a:xfrm>
          <a:prstGeom prst="wedgeEllipseCallout">
            <a:avLst>
              <a:gd name="adj1" fmla="val -69291"/>
              <a:gd name="adj2" fmla="val -36685"/>
            </a:avLst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1700" dirty="0">
                <a:solidFill>
                  <a:srgbClr val="FFFF00"/>
                </a:solidFill>
                <a:latin typeface="Comic Sans MS" panose="030F0702030302020204" pitchFamily="66" charset="0"/>
              </a:rPr>
              <a:t>I suspect that </a:t>
            </a:r>
            <a:r>
              <a:rPr lang="en-GB" sz="1700" dirty="0">
                <a:solidFill>
                  <a:schemeClr val="tx1"/>
                </a:solidFill>
                <a:latin typeface="Comic Sans MS" panose="030F0702030302020204" pitchFamily="66" charset="0"/>
              </a:rPr>
              <a:t>voting with incomplete preferences</a:t>
            </a:r>
            <a:r>
              <a:rPr lang="en-GB" sz="1700" dirty="0">
                <a:solidFill>
                  <a:srgbClr val="FFFF00"/>
                </a:solidFill>
                <a:latin typeface="Comic Sans MS" panose="030F0702030302020204" pitchFamily="66" charset="0"/>
              </a:rPr>
              <a:t> might lead to</a:t>
            </a:r>
            <a:r>
              <a:rPr lang="en-GB" sz="1700" dirty="0">
                <a:solidFill>
                  <a:srgbClr val="00B0F0"/>
                </a:solidFill>
                <a:latin typeface="Comic Sans MS" panose="030F0702030302020204" pitchFamily="66" charset="0"/>
              </a:rPr>
              <a:t> suboptimal outcomes</a:t>
            </a:r>
            <a:r>
              <a:rPr lang="en-GB" sz="1700" dirty="0">
                <a:solidFill>
                  <a:srgbClr val="FFFF00"/>
                </a:solidFill>
                <a:latin typeface="Comic Sans MS" panose="030F0702030302020204" pitchFamily="66" charset="0"/>
              </a:rPr>
              <a:t>. </a:t>
            </a:r>
          </a:p>
          <a:p>
            <a:pPr lvl="0" algn="ctr">
              <a:defRPr/>
            </a:pPr>
            <a:r>
              <a:rPr lang="en-GB" sz="1700" dirty="0">
                <a:solidFill>
                  <a:schemeClr val="tx1"/>
                </a:solidFill>
                <a:latin typeface="Comic Sans MS" panose="030F0702030302020204" pitchFamily="66" charset="0"/>
              </a:rPr>
              <a:t>Can you share an </a:t>
            </a:r>
            <a:r>
              <a:rPr lang="en-GB" sz="1700" dirty="0">
                <a:solidFill>
                  <a:srgbClr val="00B050"/>
                </a:solidFill>
                <a:latin typeface="Comic Sans MS" panose="030F0702030302020204" pitchFamily="66" charset="0"/>
              </a:rPr>
              <a:t>example</a:t>
            </a:r>
            <a:r>
              <a:rPr lang="en-GB" sz="1700" dirty="0">
                <a:solidFill>
                  <a:schemeClr val="tx1"/>
                </a:solidFill>
                <a:latin typeface="Comic Sans MS" panose="030F0702030302020204" pitchFamily="66" charset="0"/>
              </a:rPr>
              <a:t>?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7832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1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1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 animBg="1"/>
      <p:bldP spid="1030" grpId="0" animBg="1"/>
      <p:bldP spid="2" grpId="0"/>
      <p:bldP spid="3" grpId="0" animBg="1"/>
      <p:bldP spid="4" grpId="0" animBg="1"/>
      <p:bldP spid="6" grpId="0"/>
      <p:bldP spid="8" grpId="0" animBg="1"/>
      <p:bldP spid="9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 descr="Document with solid fill">
            <a:extLst>
              <a:ext uri="{FF2B5EF4-FFF2-40B4-BE49-F238E27FC236}">
                <a16:creationId xmlns:a16="http://schemas.microsoft.com/office/drawing/2014/main" id="{B6AD9D4E-868E-7E4B-9715-8C714BAE2B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80442" y="8636"/>
            <a:ext cx="914400" cy="914400"/>
          </a:xfrm>
          <a:prstGeom prst="rect">
            <a:avLst/>
          </a:prstGeom>
        </p:spPr>
      </p:pic>
      <p:pic>
        <p:nvPicPr>
          <p:cNvPr id="62" name="Picture 61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A2A1B110-B246-7C09-9131-5ED5E931E0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089" y="3795322"/>
            <a:ext cx="822325" cy="1456311"/>
          </a:xfrm>
          <a:prstGeom prst="rect">
            <a:avLst/>
          </a:prstGeom>
        </p:spPr>
      </p:pic>
      <p:pic>
        <p:nvPicPr>
          <p:cNvPr id="63" name="Picture 6" descr="Aunt clipart female cousin, Picture #60804 aunt clipart female cousin">
            <a:extLst>
              <a:ext uri="{FF2B5EF4-FFF2-40B4-BE49-F238E27FC236}">
                <a16:creationId xmlns:a16="http://schemas.microsoft.com/office/drawing/2014/main" id="{8B23834B-8F17-CE53-3627-95B0661A8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77185" y="2318179"/>
            <a:ext cx="669405" cy="119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63" descr="A person in a costume&#10;&#10;Description automatically generated with medium confidence">
            <a:extLst>
              <a:ext uri="{FF2B5EF4-FFF2-40B4-BE49-F238E27FC236}">
                <a16:creationId xmlns:a16="http://schemas.microsoft.com/office/drawing/2014/main" id="{67EA36AB-05BE-5A6C-0001-8022042FEA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688" y="307204"/>
            <a:ext cx="1072794" cy="1872514"/>
          </a:xfrm>
          <a:prstGeom prst="rect">
            <a:avLst/>
          </a:prstGeom>
        </p:spPr>
      </p:pic>
      <p:pic>
        <p:nvPicPr>
          <p:cNvPr id="3" name="Picture 4" descr="Money | The Simpsons: Tapped Out Wiki | Fandom">
            <a:extLst>
              <a:ext uri="{FF2B5EF4-FFF2-40B4-BE49-F238E27FC236}">
                <a16:creationId xmlns:a16="http://schemas.microsoft.com/office/drawing/2014/main" id="{86F05D25-9377-39B6-F47A-768B332C8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33" y="94559"/>
            <a:ext cx="11049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5" name="Picture 5144">
            <a:extLst>
              <a:ext uri="{FF2B5EF4-FFF2-40B4-BE49-F238E27FC236}">
                <a16:creationId xmlns:a16="http://schemas.microsoft.com/office/drawing/2014/main" id="{7A1D58EA-985D-6DF4-3B7D-0AE9AECEB7F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alphaModFix amt="28000"/>
          </a:blip>
          <a:srcRect b="21664"/>
          <a:stretch/>
        </p:blipFill>
        <p:spPr>
          <a:xfrm>
            <a:off x="9746526" y="1404922"/>
            <a:ext cx="920576" cy="3997320"/>
          </a:xfrm>
          <a:prstGeom prst="rect">
            <a:avLst/>
          </a:prstGeom>
        </p:spPr>
      </p:pic>
      <p:sp>
        <p:nvSpPr>
          <p:cNvPr id="102" name="Oval 101">
            <a:extLst>
              <a:ext uri="{FF2B5EF4-FFF2-40B4-BE49-F238E27FC236}">
                <a16:creationId xmlns:a16="http://schemas.microsoft.com/office/drawing/2014/main" id="{75C45660-D5DD-E5A9-4EF0-7C645D09F848}"/>
              </a:ext>
            </a:extLst>
          </p:cNvPr>
          <p:cNvSpPr/>
          <p:nvPr/>
        </p:nvSpPr>
        <p:spPr>
          <a:xfrm rot="15456132">
            <a:off x="8750524" y="415790"/>
            <a:ext cx="150607" cy="150607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DDB0AF12-676A-8CDE-F704-1AE948AF0736}"/>
              </a:ext>
            </a:extLst>
          </p:cNvPr>
          <p:cNvSpPr/>
          <p:nvPr/>
        </p:nvSpPr>
        <p:spPr>
          <a:xfrm rot="15456132">
            <a:off x="8988987" y="417582"/>
            <a:ext cx="150607" cy="150607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8D5FA371-87C3-E8F8-8795-0F890F67BB6C}"/>
              </a:ext>
            </a:extLst>
          </p:cNvPr>
          <p:cNvSpPr/>
          <p:nvPr/>
        </p:nvSpPr>
        <p:spPr>
          <a:xfrm rot="15456132">
            <a:off x="9245805" y="421915"/>
            <a:ext cx="150607" cy="150607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BD77EB-6D3D-92CE-AD9F-8C24A75EC578}"/>
              </a:ext>
            </a:extLst>
          </p:cNvPr>
          <p:cNvSpPr txBox="1"/>
          <p:nvPr/>
        </p:nvSpPr>
        <p:spPr>
          <a:xfrm>
            <a:off x="8590602" y="5887982"/>
            <a:ext cx="3549400" cy="923330"/>
          </a:xfrm>
          <a:custGeom>
            <a:avLst/>
            <a:gdLst>
              <a:gd name="connsiteX0" fmla="*/ 0 w 3549400"/>
              <a:gd name="connsiteY0" fmla="*/ 0 h 923330"/>
              <a:gd name="connsiteX1" fmla="*/ 556073 w 3549400"/>
              <a:gd name="connsiteY1" fmla="*/ 0 h 923330"/>
              <a:gd name="connsiteX2" fmla="*/ 1076651 w 3549400"/>
              <a:gd name="connsiteY2" fmla="*/ 0 h 923330"/>
              <a:gd name="connsiteX3" fmla="*/ 1668218 w 3549400"/>
              <a:gd name="connsiteY3" fmla="*/ 0 h 923330"/>
              <a:gd name="connsiteX4" fmla="*/ 2153303 w 3549400"/>
              <a:gd name="connsiteY4" fmla="*/ 0 h 923330"/>
              <a:gd name="connsiteX5" fmla="*/ 2673881 w 3549400"/>
              <a:gd name="connsiteY5" fmla="*/ 0 h 923330"/>
              <a:gd name="connsiteX6" fmla="*/ 3549400 w 3549400"/>
              <a:gd name="connsiteY6" fmla="*/ 0 h 923330"/>
              <a:gd name="connsiteX7" fmla="*/ 3549400 w 3549400"/>
              <a:gd name="connsiteY7" fmla="*/ 461665 h 923330"/>
              <a:gd name="connsiteX8" fmla="*/ 3549400 w 3549400"/>
              <a:gd name="connsiteY8" fmla="*/ 923330 h 923330"/>
              <a:gd name="connsiteX9" fmla="*/ 3064315 w 3549400"/>
              <a:gd name="connsiteY9" fmla="*/ 923330 h 923330"/>
              <a:gd name="connsiteX10" fmla="*/ 2543737 w 3549400"/>
              <a:gd name="connsiteY10" fmla="*/ 923330 h 923330"/>
              <a:gd name="connsiteX11" fmla="*/ 2023158 w 3549400"/>
              <a:gd name="connsiteY11" fmla="*/ 923330 h 923330"/>
              <a:gd name="connsiteX12" fmla="*/ 1396097 w 3549400"/>
              <a:gd name="connsiteY12" fmla="*/ 923330 h 923330"/>
              <a:gd name="connsiteX13" fmla="*/ 875519 w 3549400"/>
              <a:gd name="connsiteY13" fmla="*/ 923330 h 923330"/>
              <a:gd name="connsiteX14" fmla="*/ 0 w 3549400"/>
              <a:gd name="connsiteY14" fmla="*/ 923330 h 923330"/>
              <a:gd name="connsiteX15" fmla="*/ 0 w 3549400"/>
              <a:gd name="connsiteY15" fmla="*/ 480132 h 923330"/>
              <a:gd name="connsiteX16" fmla="*/ 0 w 3549400"/>
              <a:gd name="connsiteY16" fmla="*/ 0 h 92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49400" h="923330" extrusionOk="0">
                <a:moveTo>
                  <a:pt x="0" y="0"/>
                </a:moveTo>
                <a:cubicBezTo>
                  <a:pt x="231724" y="-35214"/>
                  <a:pt x="408224" y="49746"/>
                  <a:pt x="556073" y="0"/>
                </a:cubicBezTo>
                <a:cubicBezTo>
                  <a:pt x="703922" y="-49746"/>
                  <a:pt x="891060" y="10083"/>
                  <a:pt x="1076651" y="0"/>
                </a:cubicBezTo>
                <a:cubicBezTo>
                  <a:pt x="1262242" y="-10083"/>
                  <a:pt x="1411550" y="40374"/>
                  <a:pt x="1668218" y="0"/>
                </a:cubicBezTo>
                <a:cubicBezTo>
                  <a:pt x="1924886" y="-40374"/>
                  <a:pt x="1919595" y="2781"/>
                  <a:pt x="2153303" y="0"/>
                </a:cubicBezTo>
                <a:cubicBezTo>
                  <a:pt x="2387012" y="-2781"/>
                  <a:pt x="2558944" y="2404"/>
                  <a:pt x="2673881" y="0"/>
                </a:cubicBezTo>
                <a:cubicBezTo>
                  <a:pt x="2788818" y="-2404"/>
                  <a:pt x="3209413" y="16762"/>
                  <a:pt x="3549400" y="0"/>
                </a:cubicBezTo>
                <a:cubicBezTo>
                  <a:pt x="3573149" y="134620"/>
                  <a:pt x="3531265" y="335805"/>
                  <a:pt x="3549400" y="461665"/>
                </a:cubicBezTo>
                <a:cubicBezTo>
                  <a:pt x="3567535" y="587525"/>
                  <a:pt x="3528459" y="784820"/>
                  <a:pt x="3549400" y="923330"/>
                </a:cubicBezTo>
                <a:cubicBezTo>
                  <a:pt x="3403610" y="964214"/>
                  <a:pt x="3222512" y="879978"/>
                  <a:pt x="3064315" y="923330"/>
                </a:cubicBezTo>
                <a:cubicBezTo>
                  <a:pt x="2906119" y="966682"/>
                  <a:pt x="2714750" y="873406"/>
                  <a:pt x="2543737" y="923330"/>
                </a:cubicBezTo>
                <a:cubicBezTo>
                  <a:pt x="2372724" y="973254"/>
                  <a:pt x="2208617" y="883718"/>
                  <a:pt x="2023158" y="923330"/>
                </a:cubicBezTo>
                <a:cubicBezTo>
                  <a:pt x="1837699" y="962942"/>
                  <a:pt x="1639970" y="888651"/>
                  <a:pt x="1396097" y="923330"/>
                </a:cubicBezTo>
                <a:cubicBezTo>
                  <a:pt x="1152224" y="958009"/>
                  <a:pt x="1078231" y="907491"/>
                  <a:pt x="875519" y="923330"/>
                </a:cubicBezTo>
                <a:cubicBezTo>
                  <a:pt x="672807" y="939169"/>
                  <a:pt x="382067" y="865340"/>
                  <a:pt x="0" y="923330"/>
                </a:cubicBezTo>
                <a:cubicBezTo>
                  <a:pt x="-8658" y="808461"/>
                  <a:pt x="49302" y="583838"/>
                  <a:pt x="0" y="480132"/>
                </a:cubicBezTo>
                <a:cubicBezTo>
                  <a:pt x="-49302" y="376426"/>
                  <a:pt x="28466" y="207487"/>
                  <a:pt x="0" y="0"/>
                </a:cubicBezTo>
                <a:close/>
              </a:path>
            </a:pathLst>
          </a:custGeom>
          <a:noFill/>
          <a:ln w="28575">
            <a:solidFill>
              <a:srgbClr val="FFFF00"/>
            </a:solidFill>
            <a:extLst>
              <a:ext uri="{C807C97D-BFC1-408E-A445-0C87EB9F89A2}">
                <ask:lineSketchStyleProps xmlns:ask="http://schemas.microsoft.com/office/drawing/2018/sketchyshapes" sd="341452457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Bradley Hand ITC" panose="03070402050302030203" pitchFamily="66" charset="0"/>
              </a:rPr>
              <a:t>In elections over multiple proposals</a:t>
            </a:r>
          </a:p>
          <a:p>
            <a:r>
              <a:rPr lang="en-US" b="1" dirty="0">
                <a:latin typeface="Bradley Hand ITC" panose="03070402050302030203" pitchFamily="66" charset="0"/>
              </a:rPr>
              <a:t>where voters have incomplete </a:t>
            </a:r>
            <a:r>
              <a:rPr lang="en-US" b="1" dirty="0" err="1">
                <a:latin typeface="Bradley Hand ITC" panose="03070402050302030203" pitchFamily="66" charset="0"/>
              </a:rPr>
              <a:t>prefs</a:t>
            </a:r>
            <a:endParaRPr lang="en-US" b="1" dirty="0">
              <a:latin typeface="Bradley Hand ITC" panose="03070402050302030203" pitchFamily="66" charset="0"/>
            </a:endParaRPr>
          </a:p>
          <a:p>
            <a:endParaRPr lang="en-GB" b="1" dirty="0">
              <a:latin typeface="Bradley Hand ITC" panose="03070402050302030203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52D9B5-DB10-C54F-50D0-76BB9B33DA53}"/>
              </a:ext>
            </a:extLst>
          </p:cNvPr>
          <p:cNvSpPr txBox="1"/>
          <p:nvPr/>
        </p:nvSpPr>
        <p:spPr>
          <a:xfrm>
            <a:off x="7704867" y="6487651"/>
            <a:ext cx="4287149" cy="338554"/>
          </a:xfrm>
          <a:custGeom>
            <a:avLst/>
            <a:gdLst>
              <a:gd name="connsiteX0" fmla="*/ 0 w 4287149"/>
              <a:gd name="connsiteY0" fmla="*/ 0 h 338554"/>
              <a:gd name="connsiteX1" fmla="*/ 493022 w 4287149"/>
              <a:gd name="connsiteY1" fmla="*/ 0 h 338554"/>
              <a:gd name="connsiteX2" fmla="*/ 943173 w 4287149"/>
              <a:gd name="connsiteY2" fmla="*/ 0 h 338554"/>
              <a:gd name="connsiteX3" fmla="*/ 1479066 w 4287149"/>
              <a:gd name="connsiteY3" fmla="*/ 0 h 338554"/>
              <a:gd name="connsiteX4" fmla="*/ 1886346 w 4287149"/>
              <a:gd name="connsiteY4" fmla="*/ 0 h 338554"/>
              <a:gd name="connsiteX5" fmla="*/ 2336496 w 4287149"/>
              <a:gd name="connsiteY5" fmla="*/ 0 h 338554"/>
              <a:gd name="connsiteX6" fmla="*/ 2958133 w 4287149"/>
              <a:gd name="connsiteY6" fmla="*/ 0 h 338554"/>
              <a:gd name="connsiteX7" fmla="*/ 3494026 w 4287149"/>
              <a:gd name="connsiteY7" fmla="*/ 0 h 338554"/>
              <a:gd name="connsiteX8" fmla="*/ 4287149 w 4287149"/>
              <a:gd name="connsiteY8" fmla="*/ 0 h 338554"/>
              <a:gd name="connsiteX9" fmla="*/ 4287149 w 4287149"/>
              <a:gd name="connsiteY9" fmla="*/ 338554 h 338554"/>
              <a:gd name="connsiteX10" fmla="*/ 3665512 w 4287149"/>
              <a:gd name="connsiteY10" fmla="*/ 338554 h 338554"/>
              <a:gd name="connsiteX11" fmla="*/ 3215362 w 4287149"/>
              <a:gd name="connsiteY11" fmla="*/ 338554 h 338554"/>
              <a:gd name="connsiteX12" fmla="*/ 2636597 w 4287149"/>
              <a:gd name="connsiteY12" fmla="*/ 338554 h 338554"/>
              <a:gd name="connsiteX13" fmla="*/ 2186446 w 4287149"/>
              <a:gd name="connsiteY13" fmla="*/ 338554 h 338554"/>
              <a:gd name="connsiteX14" fmla="*/ 1736295 w 4287149"/>
              <a:gd name="connsiteY14" fmla="*/ 338554 h 338554"/>
              <a:gd name="connsiteX15" fmla="*/ 1286145 w 4287149"/>
              <a:gd name="connsiteY15" fmla="*/ 338554 h 338554"/>
              <a:gd name="connsiteX16" fmla="*/ 878866 w 4287149"/>
              <a:gd name="connsiteY16" fmla="*/ 338554 h 338554"/>
              <a:gd name="connsiteX17" fmla="*/ 0 w 4287149"/>
              <a:gd name="connsiteY17" fmla="*/ 338554 h 338554"/>
              <a:gd name="connsiteX18" fmla="*/ 0 w 4287149"/>
              <a:gd name="connsiteY18" fmla="*/ 0 h 338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287149" h="338554" extrusionOk="0">
                <a:moveTo>
                  <a:pt x="0" y="0"/>
                </a:moveTo>
                <a:cubicBezTo>
                  <a:pt x="239341" y="-37356"/>
                  <a:pt x="315340" y="18115"/>
                  <a:pt x="493022" y="0"/>
                </a:cubicBezTo>
                <a:cubicBezTo>
                  <a:pt x="670704" y="-18115"/>
                  <a:pt x="770193" y="6787"/>
                  <a:pt x="943173" y="0"/>
                </a:cubicBezTo>
                <a:cubicBezTo>
                  <a:pt x="1116153" y="-6787"/>
                  <a:pt x="1273214" y="50665"/>
                  <a:pt x="1479066" y="0"/>
                </a:cubicBezTo>
                <a:cubicBezTo>
                  <a:pt x="1684918" y="-50665"/>
                  <a:pt x="1782785" y="14835"/>
                  <a:pt x="1886346" y="0"/>
                </a:cubicBezTo>
                <a:cubicBezTo>
                  <a:pt x="1989907" y="-14835"/>
                  <a:pt x="2211826" y="32655"/>
                  <a:pt x="2336496" y="0"/>
                </a:cubicBezTo>
                <a:cubicBezTo>
                  <a:pt x="2461166" y="-32655"/>
                  <a:pt x="2735800" y="1169"/>
                  <a:pt x="2958133" y="0"/>
                </a:cubicBezTo>
                <a:cubicBezTo>
                  <a:pt x="3180466" y="-1169"/>
                  <a:pt x="3268650" y="32108"/>
                  <a:pt x="3494026" y="0"/>
                </a:cubicBezTo>
                <a:cubicBezTo>
                  <a:pt x="3719402" y="-32108"/>
                  <a:pt x="3986623" y="29137"/>
                  <a:pt x="4287149" y="0"/>
                </a:cubicBezTo>
                <a:cubicBezTo>
                  <a:pt x="4294356" y="167543"/>
                  <a:pt x="4280042" y="196003"/>
                  <a:pt x="4287149" y="338554"/>
                </a:cubicBezTo>
                <a:cubicBezTo>
                  <a:pt x="4129457" y="358587"/>
                  <a:pt x="3878880" y="298834"/>
                  <a:pt x="3665512" y="338554"/>
                </a:cubicBezTo>
                <a:cubicBezTo>
                  <a:pt x="3452144" y="378274"/>
                  <a:pt x="3430335" y="315287"/>
                  <a:pt x="3215362" y="338554"/>
                </a:cubicBezTo>
                <a:cubicBezTo>
                  <a:pt x="3000389" y="361821"/>
                  <a:pt x="2844339" y="272931"/>
                  <a:pt x="2636597" y="338554"/>
                </a:cubicBezTo>
                <a:cubicBezTo>
                  <a:pt x="2428856" y="404177"/>
                  <a:pt x="2368592" y="288690"/>
                  <a:pt x="2186446" y="338554"/>
                </a:cubicBezTo>
                <a:cubicBezTo>
                  <a:pt x="2004300" y="388418"/>
                  <a:pt x="1833906" y="301139"/>
                  <a:pt x="1736295" y="338554"/>
                </a:cubicBezTo>
                <a:cubicBezTo>
                  <a:pt x="1638684" y="375969"/>
                  <a:pt x="1462760" y="315454"/>
                  <a:pt x="1286145" y="338554"/>
                </a:cubicBezTo>
                <a:cubicBezTo>
                  <a:pt x="1109530" y="361654"/>
                  <a:pt x="1038623" y="321707"/>
                  <a:pt x="878866" y="338554"/>
                </a:cubicBezTo>
                <a:cubicBezTo>
                  <a:pt x="719109" y="355401"/>
                  <a:pt x="183930" y="324844"/>
                  <a:pt x="0" y="338554"/>
                </a:cubicBezTo>
                <a:cubicBezTo>
                  <a:pt x="-12668" y="171806"/>
                  <a:pt x="2533" y="140463"/>
                  <a:pt x="0" y="0"/>
                </a:cubicBezTo>
                <a:close/>
              </a:path>
            </a:pathLst>
          </a:custGeom>
          <a:noFill/>
          <a:ln w="28575">
            <a:noFill/>
            <a:extLst>
              <a:ext uri="{C807C97D-BFC1-408E-A445-0C87EB9F89A2}">
                <ask:lineSketchStyleProps xmlns:ask="http://schemas.microsoft.com/office/drawing/2018/sketchyshapes" sd="341452457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0B0F0"/>
                </a:solidFill>
                <a:latin typeface="Bradley Hand ITC" panose="03070402050302030203" pitchFamily="66" charset="0"/>
              </a:rPr>
              <a:t>	imperfect outcomes are expected!</a:t>
            </a:r>
            <a:endParaRPr lang="en-GB" sz="1600" b="1" dirty="0">
              <a:solidFill>
                <a:srgbClr val="00B0F0"/>
              </a:solidFill>
              <a:latin typeface="Bradley Hand ITC" panose="03070402050302030203" pitchFamily="66" charset="0"/>
            </a:endParaRPr>
          </a:p>
        </p:txBody>
      </p:sp>
      <p:pic>
        <p:nvPicPr>
          <p:cNvPr id="8" name="Graphic 7" descr="Document with solid fill">
            <a:extLst>
              <a:ext uri="{FF2B5EF4-FFF2-40B4-BE49-F238E27FC236}">
                <a16:creationId xmlns:a16="http://schemas.microsoft.com/office/drawing/2014/main" id="{D7C1051C-21B3-B483-EFAD-A28E4BACC6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46463" y="-55912"/>
            <a:ext cx="914400" cy="914400"/>
          </a:xfrm>
          <a:prstGeom prst="rect">
            <a:avLst/>
          </a:prstGeom>
        </p:spPr>
      </p:pic>
      <p:pic>
        <p:nvPicPr>
          <p:cNvPr id="18" name="Graphic 17" descr="Document with solid fill">
            <a:extLst>
              <a:ext uri="{FF2B5EF4-FFF2-40B4-BE49-F238E27FC236}">
                <a16:creationId xmlns:a16="http://schemas.microsoft.com/office/drawing/2014/main" id="{A34B857E-7C68-7E22-8E13-EA51DD4552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03575" y="-43543"/>
            <a:ext cx="914400" cy="914400"/>
          </a:xfrm>
          <a:prstGeom prst="rect">
            <a:avLst/>
          </a:prstGeom>
        </p:spPr>
      </p:pic>
      <p:pic>
        <p:nvPicPr>
          <p:cNvPr id="25" name="Graphic 24" descr="Document with solid fill">
            <a:extLst>
              <a:ext uri="{FF2B5EF4-FFF2-40B4-BE49-F238E27FC236}">
                <a16:creationId xmlns:a16="http://schemas.microsoft.com/office/drawing/2014/main" id="{64EF77E7-5E17-D8A2-3DAF-8CF0E162F3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60746" y="-34396"/>
            <a:ext cx="914400" cy="914400"/>
          </a:xfrm>
          <a:prstGeom prst="rect">
            <a:avLst/>
          </a:prstGeom>
        </p:spPr>
      </p:pic>
      <p:pic>
        <p:nvPicPr>
          <p:cNvPr id="26" name="Graphic 25" descr="Document with solid fill">
            <a:extLst>
              <a:ext uri="{FF2B5EF4-FFF2-40B4-BE49-F238E27FC236}">
                <a16:creationId xmlns:a16="http://schemas.microsoft.com/office/drawing/2014/main" id="{EB5DC108-3863-BCBD-C99E-1D867327D7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88281" y="-34396"/>
            <a:ext cx="914400" cy="914400"/>
          </a:xfrm>
          <a:prstGeom prst="rect">
            <a:avLst/>
          </a:prstGeom>
        </p:spPr>
      </p:pic>
      <p:pic>
        <p:nvPicPr>
          <p:cNvPr id="27" name="Graphic 26" descr="Document with solid fill">
            <a:extLst>
              <a:ext uri="{FF2B5EF4-FFF2-40B4-BE49-F238E27FC236}">
                <a16:creationId xmlns:a16="http://schemas.microsoft.com/office/drawing/2014/main" id="{080CE8AC-95E6-FA0E-AE91-05E53A3E44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93447" y="-22027"/>
            <a:ext cx="914400" cy="914400"/>
          </a:xfrm>
          <a:prstGeom prst="rect">
            <a:avLst/>
          </a:prstGeom>
        </p:spPr>
      </p:pic>
      <p:pic>
        <p:nvPicPr>
          <p:cNvPr id="28" name="Graphic 27" descr="Document with solid fill">
            <a:extLst>
              <a:ext uri="{FF2B5EF4-FFF2-40B4-BE49-F238E27FC236}">
                <a16:creationId xmlns:a16="http://schemas.microsoft.com/office/drawing/2014/main" id="{2C3DC96B-529C-7B62-00EF-B6ECD3BBC5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33739" y="-12880"/>
            <a:ext cx="914400" cy="914400"/>
          </a:xfrm>
          <a:prstGeom prst="rect">
            <a:avLst/>
          </a:prstGeom>
        </p:spPr>
      </p:pic>
      <p:pic>
        <p:nvPicPr>
          <p:cNvPr id="29" name="Graphic 28" descr="Checkbox Crossed with solid fill">
            <a:extLst>
              <a:ext uri="{FF2B5EF4-FFF2-40B4-BE49-F238E27FC236}">
                <a16:creationId xmlns:a16="http://schemas.microsoft.com/office/drawing/2014/main" id="{8CB4B405-C089-0372-562F-9082016C8F7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403575" y="1261387"/>
            <a:ext cx="914400" cy="914400"/>
          </a:xfrm>
          <a:prstGeom prst="rect">
            <a:avLst/>
          </a:prstGeom>
        </p:spPr>
      </p:pic>
      <p:pic>
        <p:nvPicPr>
          <p:cNvPr id="30" name="Graphic 29" descr="Checkbox Checked with solid fill">
            <a:extLst>
              <a:ext uri="{FF2B5EF4-FFF2-40B4-BE49-F238E27FC236}">
                <a16:creationId xmlns:a16="http://schemas.microsoft.com/office/drawing/2014/main" id="{FBE86D4B-8C64-4CA5-C115-940AE7229A0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646463" y="1261387"/>
            <a:ext cx="914400" cy="914400"/>
          </a:xfrm>
          <a:prstGeom prst="rect">
            <a:avLst/>
          </a:prstGeom>
        </p:spPr>
      </p:pic>
      <p:pic>
        <p:nvPicPr>
          <p:cNvPr id="31" name="Graphic 30" descr="Checkbox Crossed with solid fill">
            <a:extLst>
              <a:ext uri="{FF2B5EF4-FFF2-40B4-BE49-F238E27FC236}">
                <a16:creationId xmlns:a16="http://schemas.microsoft.com/office/drawing/2014/main" id="{89664619-D9F7-8035-FC9C-9B4BE72135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160746" y="2605160"/>
            <a:ext cx="914400" cy="914400"/>
          </a:xfrm>
          <a:prstGeom prst="rect">
            <a:avLst/>
          </a:prstGeom>
        </p:spPr>
      </p:pic>
      <p:pic>
        <p:nvPicPr>
          <p:cNvPr id="32" name="Graphic 31" descr="Checkbox Crossed with solid fill">
            <a:extLst>
              <a:ext uri="{FF2B5EF4-FFF2-40B4-BE49-F238E27FC236}">
                <a16:creationId xmlns:a16="http://schemas.microsoft.com/office/drawing/2014/main" id="{456F2E17-DBFA-1A6F-1FE1-0A884520AA5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88281" y="1261387"/>
            <a:ext cx="914400" cy="914400"/>
          </a:xfrm>
          <a:prstGeom prst="rect">
            <a:avLst/>
          </a:prstGeom>
        </p:spPr>
      </p:pic>
      <p:pic>
        <p:nvPicPr>
          <p:cNvPr id="33" name="Graphic 32" descr="Checkbox Checked with solid fill">
            <a:extLst>
              <a:ext uri="{FF2B5EF4-FFF2-40B4-BE49-F238E27FC236}">
                <a16:creationId xmlns:a16="http://schemas.microsoft.com/office/drawing/2014/main" id="{B514FC58-834D-36B8-CE2D-06D557F6C16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646463" y="2605160"/>
            <a:ext cx="914400" cy="914400"/>
          </a:xfrm>
          <a:prstGeom prst="rect">
            <a:avLst/>
          </a:prstGeom>
        </p:spPr>
      </p:pic>
      <p:pic>
        <p:nvPicPr>
          <p:cNvPr id="34" name="Graphic 33" descr="Checkbox Checked with solid fill">
            <a:extLst>
              <a:ext uri="{FF2B5EF4-FFF2-40B4-BE49-F238E27FC236}">
                <a16:creationId xmlns:a16="http://schemas.microsoft.com/office/drawing/2014/main" id="{9879E27C-8D41-A383-4D46-0CDAACE0968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403575" y="4217698"/>
            <a:ext cx="914400" cy="914400"/>
          </a:xfrm>
          <a:prstGeom prst="rect">
            <a:avLst/>
          </a:prstGeom>
        </p:spPr>
      </p:pic>
      <p:pic>
        <p:nvPicPr>
          <p:cNvPr id="35" name="Graphic 34" descr="Checkbox Crossed with solid fill">
            <a:extLst>
              <a:ext uri="{FF2B5EF4-FFF2-40B4-BE49-F238E27FC236}">
                <a16:creationId xmlns:a16="http://schemas.microsoft.com/office/drawing/2014/main" id="{963232FB-1E0F-6B74-0BEE-C46404F404F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693447" y="2605160"/>
            <a:ext cx="914400" cy="914400"/>
          </a:xfrm>
          <a:prstGeom prst="rect">
            <a:avLst/>
          </a:prstGeom>
        </p:spPr>
      </p:pic>
      <p:pic>
        <p:nvPicPr>
          <p:cNvPr id="36" name="Graphic 35" descr="Checkbox Crossed with solid fill">
            <a:extLst>
              <a:ext uri="{FF2B5EF4-FFF2-40B4-BE49-F238E27FC236}">
                <a16:creationId xmlns:a16="http://schemas.microsoft.com/office/drawing/2014/main" id="{27B45719-7EDF-446B-C4D5-4B69887FE60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160746" y="4217698"/>
            <a:ext cx="914400" cy="914400"/>
          </a:xfrm>
          <a:prstGeom prst="rect">
            <a:avLst/>
          </a:prstGeom>
        </p:spPr>
      </p:pic>
      <p:pic>
        <p:nvPicPr>
          <p:cNvPr id="37" name="Graphic 36" descr="Checkbox Checked with solid fill">
            <a:extLst>
              <a:ext uri="{FF2B5EF4-FFF2-40B4-BE49-F238E27FC236}">
                <a16:creationId xmlns:a16="http://schemas.microsoft.com/office/drawing/2014/main" id="{C312183C-9BEC-30B9-D1AC-F3ED26F9B6B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988281" y="2605160"/>
            <a:ext cx="914400" cy="914400"/>
          </a:xfrm>
          <a:prstGeom prst="rect">
            <a:avLst/>
          </a:prstGeom>
        </p:spPr>
      </p:pic>
      <p:pic>
        <p:nvPicPr>
          <p:cNvPr id="38" name="Graphic 37" descr="Checkbox Crossed with solid fill">
            <a:extLst>
              <a:ext uri="{FF2B5EF4-FFF2-40B4-BE49-F238E27FC236}">
                <a16:creationId xmlns:a16="http://schemas.microsoft.com/office/drawing/2014/main" id="{ECFD8E03-E819-F754-FE3D-346684EE3B7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88281" y="4217698"/>
            <a:ext cx="914400" cy="914400"/>
          </a:xfrm>
          <a:prstGeom prst="rect">
            <a:avLst/>
          </a:prstGeom>
        </p:spPr>
      </p:pic>
      <p:pic>
        <p:nvPicPr>
          <p:cNvPr id="39" name="Graphic 38" descr="Checkbox Crossed with solid fill">
            <a:extLst>
              <a:ext uri="{FF2B5EF4-FFF2-40B4-BE49-F238E27FC236}">
                <a16:creationId xmlns:a16="http://schemas.microsoft.com/office/drawing/2014/main" id="{4F79BE66-E62F-8A4F-F2AE-11770D2C1BA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160746" y="1261387"/>
            <a:ext cx="914400" cy="914400"/>
          </a:xfrm>
          <a:prstGeom prst="rect">
            <a:avLst/>
          </a:prstGeom>
        </p:spPr>
      </p:pic>
      <p:sp>
        <p:nvSpPr>
          <p:cNvPr id="40" name="Thought Bubble: Cloud 39">
            <a:extLst>
              <a:ext uri="{FF2B5EF4-FFF2-40B4-BE49-F238E27FC236}">
                <a16:creationId xmlns:a16="http://schemas.microsoft.com/office/drawing/2014/main" id="{90EA7955-E68F-1CF7-EE32-EECD1EE9DCBC}"/>
              </a:ext>
            </a:extLst>
          </p:cNvPr>
          <p:cNvSpPr/>
          <p:nvPr/>
        </p:nvSpPr>
        <p:spPr>
          <a:xfrm>
            <a:off x="1727" y="1529636"/>
            <a:ext cx="2271239" cy="2168588"/>
          </a:xfrm>
          <a:prstGeom prst="cloudCallout">
            <a:avLst>
              <a:gd name="adj1" fmla="val 63157"/>
              <a:gd name="adj2" fmla="val -3206"/>
            </a:avLst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hought Bubble: Cloud 40">
            <a:extLst>
              <a:ext uri="{FF2B5EF4-FFF2-40B4-BE49-F238E27FC236}">
                <a16:creationId xmlns:a16="http://schemas.microsoft.com/office/drawing/2014/main" id="{C47F869A-2295-FA0A-B423-C1B82880F911}"/>
              </a:ext>
            </a:extLst>
          </p:cNvPr>
          <p:cNvSpPr/>
          <p:nvPr/>
        </p:nvSpPr>
        <p:spPr>
          <a:xfrm>
            <a:off x="702" y="1537546"/>
            <a:ext cx="2271239" cy="2155514"/>
          </a:xfrm>
          <a:prstGeom prst="cloudCallout">
            <a:avLst>
              <a:gd name="adj1" fmla="val 56384"/>
              <a:gd name="adj2" fmla="val 63310"/>
            </a:avLst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5F3E0DF-10BC-C6EB-DE38-238BD50FD6ED}"/>
              </a:ext>
            </a:extLst>
          </p:cNvPr>
          <p:cNvSpPr txBox="1"/>
          <p:nvPr/>
        </p:nvSpPr>
        <p:spPr>
          <a:xfrm>
            <a:off x="232419" y="1753621"/>
            <a:ext cx="1888681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50" dirty="0">
                <a:solidFill>
                  <a:srgbClr val="00B0F0"/>
                </a:solidFill>
                <a:latin typeface="Comic Sans MS" panose="030F0702030302020204" pitchFamily="66" charset="0"/>
              </a:rPr>
              <a:t>If</a:t>
            </a:r>
            <a:r>
              <a:rPr lang="en-GB" sz="1650" dirty="0">
                <a:latin typeface="Comic Sans MS" panose="030F0702030302020204" pitchFamily="66" charset="0"/>
              </a:rPr>
              <a:t> we </a:t>
            </a:r>
            <a:r>
              <a:rPr lang="en-GB" sz="1650" dirty="0">
                <a:solidFill>
                  <a:srgbClr val="00B0F0"/>
                </a:solidFill>
                <a:latin typeface="Comic Sans MS" panose="030F0702030302020204" pitchFamily="66" charset="0"/>
              </a:rPr>
              <a:t>had more time</a:t>
            </a:r>
            <a:r>
              <a:rPr lang="en-GB" sz="1650" dirty="0">
                <a:latin typeface="Comic Sans MS" panose="030F0702030302020204" pitchFamily="66" charset="0"/>
              </a:rPr>
              <a:t> to review all the projects, we'd </a:t>
            </a:r>
            <a:r>
              <a:rPr lang="en-GB" sz="1650" dirty="0">
                <a:solidFill>
                  <a:srgbClr val="00B050"/>
                </a:solidFill>
                <a:latin typeface="Comic Sans MS" panose="030F0702030302020204" pitchFamily="66" charset="0"/>
              </a:rPr>
              <a:t>all have approved the </a:t>
            </a:r>
          </a:p>
          <a:p>
            <a:r>
              <a:rPr lang="en-GB" sz="1650" dirty="0">
                <a:solidFill>
                  <a:srgbClr val="00B050"/>
                </a:solidFill>
                <a:latin typeface="Comic Sans MS" panose="030F0702030302020204" pitchFamily="66" charset="0"/>
              </a:rPr>
              <a:t>last proposal</a:t>
            </a:r>
            <a:r>
              <a:rPr lang="en-GB" sz="1650" dirty="0">
                <a:latin typeface="Comic Sans MS" panose="030F0702030302020204" pitchFamily="66" charset="0"/>
              </a:rPr>
              <a:t>.</a:t>
            </a:r>
            <a:endParaRPr lang="en-US" sz="1650" dirty="0">
              <a:latin typeface="Comic Sans MS" panose="030F0702030302020204" pitchFamily="66" charset="0"/>
            </a:endParaRPr>
          </a:p>
        </p:txBody>
      </p:sp>
      <p:sp>
        <p:nvSpPr>
          <p:cNvPr id="43" name="Thought Bubble: Cloud 42">
            <a:extLst>
              <a:ext uri="{FF2B5EF4-FFF2-40B4-BE49-F238E27FC236}">
                <a16:creationId xmlns:a16="http://schemas.microsoft.com/office/drawing/2014/main" id="{D83B6FC8-CE8B-A6D1-45BF-2BD6D9B902B1}"/>
              </a:ext>
            </a:extLst>
          </p:cNvPr>
          <p:cNvSpPr/>
          <p:nvPr/>
        </p:nvSpPr>
        <p:spPr>
          <a:xfrm>
            <a:off x="-4146" y="1520557"/>
            <a:ext cx="2271239" cy="2168588"/>
          </a:xfrm>
          <a:prstGeom prst="cloudCallout">
            <a:avLst>
              <a:gd name="adj1" fmla="val 61450"/>
              <a:gd name="adj2" fmla="val -77507"/>
            </a:avLst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4" name="Graphic 43" descr="Checkbox Crossed with solid fill">
            <a:extLst>
              <a:ext uri="{FF2B5EF4-FFF2-40B4-BE49-F238E27FC236}">
                <a16:creationId xmlns:a16="http://schemas.microsoft.com/office/drawing/2014/main" id="{40F86D63-0B11-529A-41EE-E141DFD860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452756" y="1261387"/>
            <a:ext cx="914400" cy="914400"/>
          </a:xfrm>
          <a:prstGeom prst="rect">
            <a:avLst/>
          </a:prstGeom>
        </p:spPr>
      </p:pic>
      <p:pic>
        <p:nvPicPr>
          <p:cNvPr id="45" name="Graphic 44" descr="Checkbox Crossed with solid fill">
            <a:extLst>
              <a:ext uri="{FF2B5EF4-FFF2-40B4-BE49-F238E27FC236}">
                <a16:creationId xmlns:a16="http://schemas.microsoft.com/office/drawing/2014/main" id="{7C024518-8BBA-2885-E5EE-9730E26FEFC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455548" y="2605160"/>
            <a:ext cx="914400" cy="914400"/>
          </a:xfrm>
          <a:prstGeom prst="rect">
            <a:avLst/>
          </a:prstGeom>
        </p:spPr>
      </p:pic>
      <p:pic>
        <p:nvPicPr>
          <p:cNvPr id="46" name="Graphic 45" descr="Checkbox Crossed with solid fill">
            <a:extLst>
              <a:ext uri="{FF2B5EF4-FFF2-40B4-BE49-F238E27FC236}">
                <a16:creationId xmlns:a16="http://schemas.microsoft.com/office/drawing/2014/main" id="{80C5B296-F8D8-0665-3162-5B8AE5CF2A3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433739" y="421769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8941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0.00115 L 0.0612 0.03866 C 0.07396 0.04769 0.09323 0.05278 0.11328 0.05278 C 0.1362 0.05278 0.15469 0.04769 0.16732 0.03866 L 0.22891 -0.00115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45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Slate">
  <a:themeElements>
    <a:clrScheme name="Custom 1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20661</TotalTime>
  <Words>1004</Words>
  <Application>Microsoft Office PowerPoint</Application>
  <PresentationFormat>Widescreen</PresentationFormat>
  <Paragraphs>222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8" baseType="lpstr">
      <vt:lpstr>Agency FB</vt:lpstr>
      <vt:lpstr>arial</vt:lpstr>
      <vt:lpstr>Bradley Hand ITC</vt:lpstr>
      <vt:lpstr>Calibri</vt:lpstr>
      <vt:lpstr>Calisto MT</vt:lpstr>
      <vt:lpstr>Comic Sans MS</vt:lpstr>
      <vt:lpstr>Google Sans</vt:lpstr>
      <vt:lpstr>Ink Free</vt:lpstr>
      <vt:lpstr>Modern Love Caps</vt:lpstr>
      <vt:lpstr>Söhne</vt:lpstr>
      <vt:lpstr>Tempus Sans ITC</vt:lpstr>
      <vt:lpstr>Wingdings</vt:lpstr>
      <vt:lpstr>Wingdings 2</vt:lpstr>
      <vt:lpstr>1_Slate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Aspects of Conditional Minisum Approval Voting  in Elections with Interdependent Issues</dc:title>
  <dc:creator>Giorgos</dc:creator>
  <cp:lastModifiedBy>Giorgos Papasotiropoulos</cp:lastModifiedBy>
  <cp:revision>397</cp:revision>
  <dcterms:created xsi:type="dcterms:W3CDTF">2020-12-01T13:32:35Z</dcterms:created>
  <dcterms:modified xsi:type="dcterms:W3CDTF">2025-06-06T13:26:14Z</dcterms:modified>
</cp:coreProperties>
</file>